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82" r:id="rId3"/>
    <p:sldId id="1106" r:id="rId4"/>
    <p:sldId id="1189" r:id="rId5"/>
    <p:sldId id="1203" r:id="rId6"/>
    <p:sldId id="1204" r:id="rId7"/>
    <p:sldId id="1205" r:id="rId8"/>
    <p:sldId id="1191" r:id="rId9"/>
    <p:sldId id="1192" r:id="rId10"/>
    <p:sldId id="1193" r:id="rId11"/>
    <p:sldId id="1196" r:id="rId12"/>
    <p:sldId id="1194" r:id="rId13"/>
    <p:sldId id="1200" r:id="rId14"/>
    <p:sldId id="1202" r:id="rId15"/>
    <p:sldId id="1201" r:id="rId16"/>
    <p:sldId id="1197" r:id="rId17"/>
    <p:sldId id="1198" r:id="rId18"/>
    <p:sldId id="1199" r:id="rId19"/>
    <p:sldId id="1195" r:id="rId20"/>
    <p:sldId id="1206" r:id="rId21"/>
    <p:sldId id="602" r:id="rId22"/>
    <p:sldId id="273" r:id="rId23"/>
    <p:sldId id="274"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06"/>
            <p14:sldId id="1189"/>
            <p14:sldId id="1203"/>
            <p14:sldId id="1204"/>
            <p14:sldId id="1205"/>
            <p14:sldId id="1191"/>
            <p14:sldId id="1192"/>
            <p14:sldId id="1193"/>
            <p14:sldId id="1196"/>
            <p14:sldId id="1194"/>
            <p14:sldId id="1200"/>
            <p14:sldId id="1202"/>
            <p14:sldId id="1201"/>
            <p14:sldId id="1197"/>
            <p14:sldId id="1198"/>
            <p14:sldId id="1199"/>
            <p14:sldId id="1195"/>
            <p14:sldId id="1206"/>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F22C5-6498-407F-923F-EB9286816417}" v="17" dt="2025-01-29T17:47:38.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66" d="100"/>
          <a:sy n="66" d="100"/>
        </p:scale>
        <p:origin x="594"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B8FF22C5-6498-407F-923F-EB9286816417}"/>
    <pc:docChg chg="undo custSel addSld modSld">
      <pc:chgData name="Douglas Harder" userId="2b8d8b750cb213a7" providerId="LiveId" clId="{B8FF22C5-6498-407F-923F-EB9286816417}" dt="2025-02-05T22:59:42.120" v="414" actId="20577"/>
      <pc:docMkLst>
        <pc:docMk/>
      </pc:docMkLst>
      <pc:sldChg chg="delSp modTransition modAnim">
        <pc:chgData name="Douglas Harder" userId="2b8d8b750cb213a7" providerId="LiveId" clId="{B8FF22C5-6498-407F-923F-EB9286816417}" dt="2025-01-27T21:23:52.307" v="1"/>
        <pc:sldMkLst>
          <pc:docMk/>
          <pc:sldMk cId="656847970" sldId="256"/>
        </pc:sldMkLst>
      </pc:sldChg>
      <pc:sldChg chg="delSp modTransition modAnim">
        <pc:chgData name="Douglas Harder" userId="2b8d8b750cb213a7" providerId="LiveId" clId="{B8FF22C5-6498-407F-923F-EB9286816417}" dt="2025-01-27T21:23:52.307" v="1"/>
        <pc:sldMkLst>
          <pc:docMk/>
          <pc:sldMk cId="1740462976" sldId="273"/>
        </pc:sldMkLst>
      </pc:sldChg>
      <pc:sldChg chg="delSp modTransition modAnim">
        <pc:chgData name="Douglas Harder" userId="2b8d8b750cb213a7" providerId="LiveId" clId="{B8FF22C5-6498-407F-923F-EB9286816417}" dt="2025-01-27T21:23:52.307" v="1"/>
        <pc:sldMkLst>
          <pc:docMk/>
          <pc:sldMk cId="886795597" sldId="274"/>
        </pc:sldMkLst>
      </pc:sldChg>
      <pc:sldChg chg="delSp modTransition modAnim">
        <pc:chgData name="Douglas Harder" userId="2b8d8b750cb213a7" providerId="LiveId" clId="{B8FF22C5-6498-407F-923F-EB9286816417}" dt="2025-01-27T21:23:52.307" v="1"/>
        <pc:sldMkLst>
          <pc:docMk/>
          <pc:sldMk cId="1131585356" sldId="275"/>
        </pc:sldMkLst>
      </pc:sldChg>
      <pc:sldChg chg="delSp modTransition modAnim">
        <pc:chgData name="Douglas Harder" userId="2b8d8b750cb213a7" providerId="LiveId" clId="{B8FF22C5-6498-407F-923F-EB9286816417}" dt="2025-01-27T21:23:52.307" v="1"/>
        <pc:sldMkLst>
          <pc:docMk/>
          <pc:sldMk cId="4272497073" sldId="276"/>
        </pc:sldMkLst>
      </pc:sldChg>
      <pc:sldChg chg="delSp modTransition modAnim">
        <pc:chgData name="Douglas Harder" userId="2b8d8b750cb213a7" providerId="LiveId" clId="{B8FF22C5-6498-407F-923F-EB9286816417}" dt="2025-01-27T21:23:52.307" v="1"/>
        <pc:sldMkLst>
          <pc:docMk/>
          <pc:sldMk cId="2835283541" sldId="282"/>
        </pc:sldMkLst>
      </pc:sldChg>
      <pc:sldChg chg="delSp modTransition modAnim">
        <pc:chgData name="Douglas Harder" userId="2b8d8b750cb213a7" providerId="LiveId" clId="{B8FF22C5-6498-407F-923F-EB9286816417}" dt="2025-01-27T21:23:52.307" v="1"/>
        <pc:sldMkLst>
          <pc:docMk/>
          <pc:sldMk cId="2475975949" sldId="602"/>
        </pc:sldMkLst>
      </pc:sldChg>
      <pc:sldChg chg="delSp modTransition modAnim">
        <pc:chgData name="Douglas Harder" userId="2b8d8b750cb213a7" providerId="LiveId" clId="{B8FF22C5-6498-407F-923F-EB9286816417}" dt="2025-01-27T21:23:52.307" v="1"/>
        <pc:sldMkLst>
          <pc:docMk/>
          <pc:sldMk cId="2987754070" sldId="1106"/>
        </pc:sldMkLst>
      </pc:sldChg>
      <pc:sldChg chg="addSp delSp modSp mod modTransition modAnim">
        <pc:chgData name="Douglas Harder" userId="2b8d8b750cb213a7" providerId="LiveId" clId="{B8FF22C5-6498-407F-923F-EB9286816417}" dt="2025-01-29T17:24:33.255" v="42" actId="1036"/>
        <pc:sldMkLst>
          <pc:docMk/>
          <pc:sldMk cId="2875905249" sldId="1189"/>
        </pc:sldMkLst>
        <pc:spChg chg="mod">
          <ac:chgData name="Douglas Harder" userId="2b8d8b750cb213a7" providerId="LiveId" clId="{B8FF22C5-6498-407F-923F-EB9286816417}" dt="2025-01-29T17:23:59.487" v="33" actId="6549"/>
          <ac:spMkLst>
            <pc:docMk/>
            <pc:sldMk cId="2875905249" sldId="1189"/>
            <ac:spMk id="3" creationId="{00000000-0000-0000-0000-000000000000}"/>
          </ac:spMkLst>
        </pc:spChg>
        <pc:spChg chg="add mod">
          <ac:chgData name="Douglas Harder" userId="2b8d8b750cb213a7" providerId="LiveId" clId="{B8FF22C5-6498-407F-923F-EB9286816417}" dt="2025-01-29T17:22:33.469" v="10" actId="208"/>
          <ac:spMkLst>
            <pc:docMk/>
            <pc:sldMk cId="2875905249" sldId="1189"/>
            <ac:spMk id="5" creationId="{6CC18F9D-80A9-EB3B-1B0D-C8B9E020117D}"/>
          </ac:spMkLst>
        </pc:spChg>
        <pc:spChg chg="add mod">
          <ac:chgData name="Douglas Harder" userId="2b8d8b750cb213a7" providerId="LiveId" clId="{B8FF22C5-6498-407F-923F-EB9286816417}" dt="2025-01-29T17:24:26.785" v="38" actId="1076"/>
          <ac:spMkLst>
            <pc:docMk/>
            <pc:sldMk cId="2875905249" sldId="1189"/>
            <ac:spMk id="6" creationId="{587C4FD6-182C-0DCA-A8E6-019648EF1CA7}"/>
          </ac:spMkLst>
        </pc:spChg>
        <pc:spChg chg="ord">
          <ac:chgData name="Douglas Harder" userId="2b8d8b750cb213a7" providerId="LiveId" clId="{B8FF22C5-6498-407F-923F-EB9286816417}" dt="2025-01-29T17:22:43.556" v="11" actId="166"/>
          <ac:spMkLst>
            <pc:docMk/>
            <pc:sldMk cId="2875905249" sldId="1189"/>
            <ac:spMk id="26" creationId="{FCF850EE-ED79-4254-A3F5-D0B45FE36946}"/>
          </ac:spMkLst>
        </pc:spChg>
        <pc:spChg chg="ord">
          <ac:chgData name="Douglas Harder" userId="2b8d8b750cb213a7" providerId="LiveId" clId="{B8FF22C5-6498-407F-923F-EB9286816417}" dt="2025-01-29T17:22:43.556" v="11" actId="166"/>
          <ac:spMkLst>
            <pc:docMk/>
            <pc:sldMk cId="2875905249" sldId="1189"/>
            <ac:spMk id="30" creationId="{87CFA33B-FAE7-425C-8279-1DC3765DEE21}"/>
          </ac:spMkLst>
        </pc:spChg>
        <pc:spChg chg="ord">
          <ac:chgData name="Douglas Harder" userId="2b8d8b750cb213a7" providerId="LiveId" clId="{B8FF22C5-6498-407F-923F-EB9286816417}" dt="2025-01-29T17:22:43.556" v="11" actId="166"/>
          <ac:spMkLst>
            <pc:docMk/>
            <pc:sldMk cId="2875905249" sldId="1189"/>
            <ac:spMk id="31" creationId="{88112067-E01C-4893-8DFE-C3A51EA86865}"/>
          </ac:spMkLst>
        </pc:spChg>
        <pc:spChg chg="mod ord">
          <ac:chgData name="Douglas Harder" userId="2b8d8b750cb213a7" providerId="LiveId" clId="{B8FF22C5-6498-407F-923F-EB9286816417}" dt="2025-01-29T17:23:45.188" v="24" actId="1076"/>
          <ac:spMkLst>
            <pc:docMk/>
            <pc:sldMk cId="2875905249" sldId="1189"/>
            <ac:spMk id="36" creationId="{A476EAC3-B540-402A-A0E7-9DD69BA7011C}"/>
          </ac:spMkLst>
        </pc:spChg>
        <pc:graphicFrameChg chg="mod">
          <ac:chgData name="Douglas Harder" userId="2b8d8b750cb213a7" providerId="LiveId" clId="{B8FF22C5-6498-407F-923F-EB9286816417}" dt="2025-01-29T17:23:40.970" v="23" actId="1076"/>
          <ac:graphicFrameMkLst>
            <pc:docMk/>
            <pc:sldMk cId="2875905249" sldId="1189"/>
            <ac:graphicFrameMk id="37" creationId="{9A5E3760-4F69-494C-B9F9-9C398BC3C171}"/>
          </ac:graphicFrameMkLst>
        </pc:graphicFrameChg>
        <pc:graphicFrameChg chg="mod">
          <ac:chgData name="Douglas Harder" userId="2b8d8b750cb213a7" providerId="LiveId" clId="{B8FF22C5-6498-407F-923F-EB9286816417}" dt="2025-01-29T17:24:33.255" v="42" actId="1036"/>
          <ac:graphicFrameMkLst>
            <pc:docMk/>
            <pc:sldMk cId="2875905249" sldId="1189"/>
            <ac:graphicFrameMk id="38" creationId="{612F612C-F5A9-4CC6-9C0D-EAC1164DF1F1}"/>
          </ac:graphicFrameMkLst>
        </pc:graphicFrameChg>
      </pc:sldChg>
      <pc:sldChg chg="delSp modTransition modAnim">
        <pc:chgData name="Douglas Harder" userId="2b8d8b750cb213a7" providerId="LiveId" clId="{B8FF22C5-6498-407F-923F-EB9286816417}" dt="2025-01-28T13:02:13.538" v="2"/>
        <pc:sldMkLst>
          <pc:docMk/>
          <pc:sldMk cId="1500280048" sldId="1191"/>
        </pc:sldMkLst>
      </pc:sldChg>
      <pc:sldChg chg="delSp modTransition modAnim">
        <pc:chgData name="Douglas Harder" userId="2b8d8b750cb213a7" providerId="LiveId" clId="{B8FF22C5-6498-407F-923F-EB9286816417}" dt="2025-01-27T21:23:52.307" v="1"/>
        <pc:sldMkLst>
          <pc:docMk/>
          <pc:sldMk cId="105133571" sldId="1192"/>
        </pc:sldMkLst>
      </pc:sldChg>
      <pc:sldChg chg="delSp modTransition modAnim">
        <pc:chgData name="Douglas Harder" userId="2b8d8b750cb213a7" providerId="LiveId" clId="{B8FF22C5-6498-407F-923F-EB9286816417}" dt="2025-01-28T13:04:07.740" v="3"/>
        <pc:sldMkLst>
          <pc:docMk/>
          <pc:sldMk cId="1522269190" sldId="1193"/>
        </pc:sldMkLst>
      </pc:sldChg>
      <pc:sldChg chg="delSp modTransition modAnim">
        <pc:chgData name="Douglas Harder" userId="2b8d8b750cb213a7" providerId="LiveId" clId="{B8FF22C5-6498-407F-923F-EB9286816417}" dt="2025-01-28T13:04:33.218" v="4"/>
        <pc:sldMkLst>
          <pc:docMk/>
          <pc:sldMk cId="900847523" sldId="1194"/>
        </pc:sldMkLst>
      </pc:sldChg>
      <pc:sldChg chg="addSp delSp modSp modTransition modAnim">
        <pc:chgData name="Douglas Harder" userId="2b8d8b750cb213a7" providerId="LiveId" clId="{B8FF22C5-6498-407F-923F-EB9286816417}" dt="2025-01-28T13:08:26.953" v="7"/>
        <pc:sldMkLst>
          <pc:docMk/>
          <pc:sldMk cId="370945393" sldId="1195"/>
        </pc:sldMkLst>
        <pc:spChg chg="add mod">
          <ac:chgData name="Douglas Harder" userId="2b8d8b750cb213a7" providerId="LiveId" clId="{B8FF22C5-6498-407F-923F-EB9286816417}" dt="2025-01-28T13:08:26.953" v="7"/>
          <ac:spMkLst>
            <pc:docMk/>
            <pc:sldMk cId="370945393" sldId="1195"/>
            <ac:spMk id="10" creationId="{567D7B32-644A-E40D-308C-67FD43F25B1B}"/>
          </ac:spMkLst>
        </pc:spChg>
        <pc:picChg chg="add mod">
          <ac:chgData name="Douglas Harder" userId="2b8d8b750cb213a7" providerId="LiveId" clId="{B8FF22C5-6498-407F-923F-EB9286816417}" dt="2025-01-28T13:08:26.953" v="7"/>
          <ac:picMkLst>
            <pc:docMk/>
            <pc:sldMk cId="370945393" sldId="1195"/>
            <ac:picMk id="14" creationId="{BD49318C-8077-2346-350E-F8F3094A1F77}"/>
          </ac:picMkLst>
        </pc:picChg>
      </pc:sldChg>
      <pc:sldChg chg="delSp modTransition modAnim">
        <pc:chgData name="Douglas Harder" userId="2b8d8b750cb213a7" providerId="LiveId" clId="{B8FF22C5-6498-407F-923F-EB9286816417}" dt="2025-01-27T21:23:52.307" v="1"/>
        <pc:sldMkLst>
          <pc:docMk/>
          <pc:sldMk cId="2544953775" sldId="1196"/>
        </pc:sldMkLst>
      </pc:sldChg>
      <pc:sldChg chg="addSp delSp modSp modTransition modAnim">
        <pc:chgData name="Douglas Harder" userId="2b8d8b750cb213a7" providerId="LiveId" clId="{B8FF22C5-6498-407F-923F-EB9286816417}" dt="2025-01-28T13:09:17.978" v="8"/>
        <pc:sldMkLst>
          <pc:docMk/>
          <pc:sldMk cId="3374685760" sldId="1197"/>
        </pc:sldMkLst>
        <pc:spChg chg="add mod">
          <ac:chgData name="Douglas Harder" userId="2b8d8b750cb213a7" providerId="LiveId" clId="{B8FF22C5-6498-407F-923F-EB9286816417}" dt="2025-01-28T13:09:17.978" v="8"/>
          <ac:spMkLst>
            <pc:docMk/>
            <pc:sldMk cId="3374685760" sldId="1197"/>
            <ac:spMk id="6" creationId="{B1B7C865-C71F-7ACC-F4D6-576260ADAA8B}"/>
          </ac:spMkLst>
        </pc:spChg>
        <pc:picChg chg="add mod">
          <ac:chgData name="Douglas Harder" userId="2b8d8b750cb213a7" providerId="LiveId" clId="{B8FF22C5-6498-407F-923F-EB9286816417}" dt="2025-01-28T13:09:17.978" v="8"/>
          <ac:picMkLst>
            <pc:docMk/>
            <pc:sldMk cId="3374685760" sldId="1197"/>
            <ac:picMk id="24" creationId="{FCAC4FA5-6300-0E05-479B-905FBE3AC014}"/>
          </ac:picMkLst>
        </pc:picChg>
      </pc:sldChg>
      <pc:sldChg chg="delSp modTransition modAnim">
        <pc:chgData name="Douglas Harder" userId="2b8d8b750cb213a7" providerId="LiveId" clId="{B8FF22C5-6498-407F-923F-EB9286816417}" dt="2025-01-27T21:23:52.307" v="1"/>
        <pc:sldMkLst>
          <pc:docMk/>
          <pc:sldMk cId="1060965048" sldId="1198"/>
        </pc:sldMkLst>
      </pc:sldChg>
      <pc:sldChg chg="delSp modTransition modAnim">
        <pc:chgData name="Douglas Harder" userId="2b8d8b750cb213a7" providerId="LiveId" clId="{B8FF22C5-6498-407F-923F-EB9286816417}" dt="2025-01-27T21:23:52.307" v="1"/>
        <pc:sldMkLst>
          <pc:docMk/>
          <pc:sldMk cId="3000587449" sldId="1199"/>
        </pc:sldMkLst>
      </pc:sldChg>
      <pc:sldChg chg="delSp modTransition modAnim">
        <pc:chgData name="Douglas Harder" userId="2b8d8b750cb213a7" providerId="LiveId" clId="{B8FF22C5-6498-407F-923F-EB9286816417}" dt="2025-01-28T13:06:03.611" v="5"/>
        <pc:sldMkLst>
          <pc:docMk/>
          <pc:sldMk cId="2860613559" sldId="1200"/>
        </pc:sldMkLst>
      </pc:sldChg>
      <pc:sldChg chg="delSp modTransition modAnim">
        <pc:chgData name="Douglas Harder" userId="2b8d8b750cb213a7" providerId="LiveId" clId="{B8FF22C5-6498-407F-923F-EB9286816417}" dt="2025-01-27T21:23:52.307" v="1"/>
        <pc:sldMkLst>
          <pc:docMk/>
          <pc:sldMk cId="1869989394" sldId="1201"/>
        </pc:sldMkLst>
      </pc:sldChg>
      <pc:sldChg chg="delSp modTransition modAnim">
        <pc:chgData name="Douglas Harder" userId="2b8d8b750cb213a7" providerId="LiveId" clId="{B8FF22C5-6498-407F-923F-EB9286816417}" dt="2025-01-28T13:06:39.813" v="6"/>
        <pc:sldMkLst>
          <pc:docMk/>
          <pc:sldMk cId="1890566606" sldId="1202"/>
        </pc:sldMkLst>
      </pc:sldChg>
      <pc:sldChg chg="addSp delSp modSp add mod delAnim modAnim">
        <pc:chgData name="Douglas Harder" userId="2b8d8b750cb213a7" providerId="LiveId" clId="{B8FF22C5-6498-407F-923F-EB9286816417}" dt="2025-01-29T17:47:40.382" v="393" actId="1076"/>
        <pc:sldMkLst>
          <pc:docMk/>
          <pc:sldMk cId="3851831978" sldId="1203"/>
        </pc:sldMkLst>
        <pc:spChg chg="mod">
          <ac:chgData name="Douglas Harder" userId="2b8d8b750cb213a7" providerId="LiveId" clId="{B8FF22C5-6498-407F-923F-EB9286816417}" dt="2025-01-29T17:29:21.227" v="135" actId="20577"/>
          <ac:spMkLst>
            <pc:docMk/>
            <pc:sldMk cId="3851831978" sldId="1203"/>
            <ac:spMk id="2" creationId="{A0AEEBF8-043A-81CA-F0B6-64315F2A1FBA}"/>
          </ac:spMkLst>
        </pc:spChg>
        <pc:spChg chg="mod">
          <ac:chgData name="Douglas Harder" userId="2b8d8b750cb213a7" providerId="LiveId" clId="{B8FF22C5-6498-407F-923F-EB9286816417}" dt="2025-01-29T17:38:07.491" v="391" actId="20577"/>
          <ac:spMkLst>
            <pc:docMk/>
            <pc:sldMk cId="3851831978" sldId="1203"/>
            <ac:spMk id="3" creationId="{203DACC0-273E-3B30-F3F9-2B7AB489FF14}"/>
          </ac:spMkLst>
        </pc:spChg>
        <pc:graphicFrameChg chg="add mod">
          <ac:chgData name="Douglas Harder" userId="2b8d8b750cb213a7" providerId="LiveId" clId="{B8FF22C5-6498-407F-923F-EB9286816417}" dt="2025-01-29T17:47:40.382" v="393" actId="1076"/>
          <ac:graphicFrameMkLst>
            <pc:docMk/>
            <pc:sldMk cId="3851831978" sldId="1203"/>
            <ac:graphicFrameMk id="8" creationId="{6B5B0305-6686-C893-C44B-04EF1061E70B}"/>
          </ac:graphicFrameMkLst>
        </pc:graphicFrameChg>
      </pc:sldChg>
      <pc:sldChg chg="modSp mod">
        <pc:chgData name="Douglas Harder" userId="2b8d8b750cb213a7" providerId="LiveId" clId="{B8FF22C5-6498-407F-923F-EB9286816417}" dt="2025-02-05T22:59:42.120" v="414" actId="20577"/>
        <pc:sldMkLst>
          <pc:docMk/>
          <pc:sldMk cId="3843015892" sldId="1204"/>
        </pc:sldMkLst>
        <pc:spChg chg="mod">
          <ac:chgData name="Douglas Harder" userId="2b8d8b750cb213a7" providerId="LiveId" clId="{B8FF22C5-6498-407F-923F-EB9286816417}" dt="2025-02-05T22:59:42.120" v="414" actId="20577"/>
          <ac:spMkLst>
            <pc:docMk/>
            <pc:sldMk cId="3843015892" sldId="1204"/>
            <ac:spMk id="3" creationId="{203DACC0-273E-3B30-F3F9-2B7AB489FF14}"/>
          </ac:spMkLst>
        </pc:spChg>
      </pc:sldChg>
      <pc:sldChg chg="modSp mod">
        <pc:chgData name="Douglas Harder" userId="2b8d8b750cb213a7" providerId="LiveId" clId="{B8FF22C5-6498-407F-923F-EB9286816417}" dt="2025-01-30T20:13:43.375" v="413" actId="20577"/>
        <pc:sldMkLst>
          <pc:docMk/>
          <pc:sldMk cId="144043950" sldId="1206"/>
        </pc:sldMkLst>
        <pc:spChg chg="mod">
          <ac:chgData name="Douglas Harder" userId="2b8d8b750cb213a7" providerId="LiveId" clId="{B8FF22C5-6498-407F-923F-EB9286816417}" dt="2025-01-30T20:12:50.157" v="395" actId="2711"/>
          <ac:spMkLst>
            <pc:docMk/>
            <pc:sldMk cId="144043950" sldId="1206"/>
            <ac:spMk id="3" creationId="{4EF5D8E4-C42A-46F8-809B-CFEFA74948DA}"/>
          </ac:spMkLst>
        </pc:spChg>
        <pc:spChg chg="mod">
          <ac:chgData name="Douglas Harder" userId="2b8d8b750cb213a7" providerId="LiveId" clId="{B8FF22C5-6498-407F-923F-EB9286816417}" dt="2025-01-30T20:13:06.101" v="397" actId="20577"/>
          <ac:spMkLst>
            <pc:docMk/>
            <pc:sldMk cId="144043950" sldId="1206"/>
            <ac:spMk id="17" creationId="{00000000-0000-0000-0000-000000000000}"/>
          </ac:spMkLst>
        </pc:spChg>
        <pc:spChg chg="mod">
          <ac:chgData name="Douglas Harder" userId="2b8d8b750cb213a7" providerId="LiveId" clId="{B8FF22C5-6498-407F-923F-EB9286816417}" dt="2025-01-30T20:13:43.375" v="413" actId="20577"/>
          <ac:spMkLst>
            <pc:docMk/>
            <pc:sldMk cId="144043950" sldId="1206"/>
            <ac:spMk id="18" creationId="{00000000-0000-0000-0000-000000000000}"/>
          </ac:spMkLst>
        </pc:spChg>
        <pc:spChg chg="mod">
          <ac:chgData name="Douglas Harder" userId="2b8d8b750cb213a7" providerId="LiveId" clId="{B8FF22C5-6498-407F-923F-EB9286816417}" dt="2025-01-30T20:13:10.742" v="399" actId="20577"/>
          <ac:spMkLst>
            <pc:docMk/>
            <pc:sldMk cId="144043950" sldId="1206"/>
            <ac:spMk id="19"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17.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2025-02-05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a point using least-squares best-fitting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a point using least-squares best-fitting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a point using least-squares best-fitting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a point using least-squares best-fitting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2.xml"/><Relationship Id="rId7" Type="http://schemas.openxmlformats.org/officeDocument/2006/relationships/image" Target="../media/image20.w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2.xml"/><Relationship Id="rId7" Type="http://schemas.openxmlformats.org/officeDocument/2006/relationships/image" Target="../media/image20.wmf"/><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 Id="rId9" Type="http://schemas.openxmlformats.org/officeDocument/2006/relationships/image" Target="../media/image2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9.wmf"/><Relationship Id="rId3" Type="http://schemas.openxmlformats.org/officeDocument/2006/relationships/slideLayout" Target="../slideLayouts/slideLayout2.xml"/><Relationship Id="rId7" Type="http://schemas.openxmlformats.org/officeDocument/2006/relationships/image" Target="../media/image26.wmf"/><Relationship Id="rId12" Type="http://schemas.openxmlformats.org/officeDocument/2006/relationships/oleObject" Target="../embeddings/oleObject21.bin"/><Relationship Id="rId2" Type="http://schemas.openxmlformats.org/officeDocument/2006/relationships/tags" Target="../tags/tag16.xml"/><Relationship Id="rId16" Type="http://schemas.openxmlformats.org/officeDocument/2006/relationships/image" Target="../media/image10.png"/><Relationship Id="rId1" Type="http://schemas.openxmlformats.org/officeDocument/2006/relationships/vmlDrawing" Target="../drawings/vmlDrawing12.vml"/><Relationship Id="rId6" Type="http://schemas.openxmlformats.org/officeDocument/2006/relationships/oleObject" Target="../embeddings/oleObject18.bin"/><Relationship Id="rId11" Type="http://schemas.openxmlformats.org/officeDocument/2006/relationships/image" Target="../media/image28.wmf"/><Relationship Id="rId5" Type="http://schemas.openxmlformats.org/officeDocument/2006/relationships/image" Target="../media/image17.wmf"/><Relationship Id="rId15" Type="http://schemas.openxmlformats.org/officeDocument/2006/relationships/image" Target="../media/image30.wmf"/><Relationship Id="rId10" Type="http://schemas.openxmlformats.org/officeDocument/2006/relationships/oleObject" Target="../embeddings/oleObject20.bin"/><Relationship Id="rId4" Type="http://schemas.openxmlformats.org/officeDocument/2006/relationships/oleObject" Target="../embeddings/oleObject9.bin"/><Relationship Id="rId9" Type="http://schemas.openxmlformats.org/officeDocument/2006/relationships/image" Target="../media/image27.wmf"/><Relationship Id="rId1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w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6.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a point using</a:t>
            </a:r>
            <a:br>
              <a:rPr lang="en-US" dirty="0"/>
            </a:br>
            <a:r>
              <a:rPr lang="en-US" dirty="0"/>
              <a:t>least-squares best-fitting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r>
              <a:rPr lang="en-US" dirty="0"/>
              <a:t>If the data is noisy, </a:t>
            </a:r>
            <a:r>
              <a:rPr lang="en-US" i="1" dirty="0" err="1">
                <a:latin typeface="Times New Roman" panose="02020603050405020304" pitchFamily="18" charset="0"/>
              </a:rPr>
              <a:t>y</a:t>
            </a:r>
            <a:r>
              <a:rPr lang="en-US" i="1" baseline="-25000" dirty="0" err="1">
                <a:latin typeface="Times New Roman" panose="02020603050405020304" pitchFamily="18" charset="0"/>
              </a:rPr>
              <a:t>n</a:t>
            </a:r>
            <a:r>
              <a:rPr lang="en-US" dirty="0"/>
              <a:t> is not even a good approximation of the current value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latin typeface="Times New Roman" panose="02020603050405020304" pitchFamily="18" charset="0"/>
              </a:rPr>
              <a:t>)</a:t>
            </a:r>
          </a:p>
          <a:p>
            <a:pPr lvl="1"/>
            <a:r>
              <a:rPr lang="en-US" dirty="0"/>
              <a:t>Instead, evaluate the least-squares linear polynomial at </a:t>
            </a:r>
            <a:r>
              <a:rPr lang="en-US" i="1" dirty="0">
                <a:latin typeface="Times New Roman" panose="02020603050405020304" pitchFamily="18" charset="0"/>
              </a:rPr>
              <a:t>t</a:t>
            </a:r>
            <a:r>
              <a:rPr lang="en-US" dirty="0">
                <a:latin typeface="Times New Roman" panose="02020603050405020304" pitchFamily="18" charset="0"/>
              </a:rPr>
              <a:t> = 0</a:t>
            </a:r>
            <a:r>
              <a:rPr lang="en-US" i="1" dirty="0">
                <a:latin typeface="Times New Roman" panose="02020603050405020304" pitchFamily="18" charset="0"/>
              </a:rPr>
              <a:t>,</a:t>
            </a:r>
            <a:br>
              <a:rPr lang="en-US" i="1" dirty="0">
                <a:latin typeface="Times New Roman" panose="02020603050405020304" pitchFamily="18" charset="0"/>
              </a:rPr>
            </a:br>
            <a:r>
              <a:rPr lang="en-US" i="1" dirty="0">
                <a:latin typeface="Times New Roman" panose="02020603050405020304" pitchFamily="18" charset="0"/>
              </a:rPr>
              <a:t>      </a:t>
            </a:r>
            <a:r>
              <a:rPr lang="en-US" dirty="0">
                <a:latin typeface="Times New Roman" panose="02020603050405020304" pitchFamily="18" charset="0"/>
              </a:rPr>
              <a:t> so</a:t>
            </a:r>
            <a:r>
              <a:rPr lang="en-US" i="1" dirty="0">
                <a:latin typeface="Times New Roman" panose="02020603050405020304" pitchFamily="18" charset="0"/>
              </a:rPr>
              <a:t> 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latin typeface="Times New Roman" panose="02020603050405020304" pitchFamily="18" charset="0"/>
              </a:rPr>
              <a:t>)</a:t>
            </a:r>
            <a:r>
              <a:rPr lang="en-US" dirty="0"/>
              <a:t> is best approximated by </a:t>
            </a:r>
            <a:r>
              <a:rPr lang="en-US" i="1" dirty="0">
                <a:latin typeface="Times New Roman" panose="02020603050405020304" pitchFamily="18" charset="0"/>
              </a:rPr>
              <a:t>a</a:t>
            </a:r>
            <a:r>
              <a:rPr lang="en-US" baseline="-25000" dirty="0">
                <a:latin typeface="Times New Roman" panose="02020603050405020304" pitchFamily="18" charset="0"/>
              </a:rPr>
              <a:t>0</a:t>
            </a:r>
          </a:p>
          <a:p>
            <a:pPr marL="914400" lvl="2" indent="0">
              <a:buNone/>
            </a:pPr>
            <a:endParaRPr lang="en-US" baseline="-25000" dirty="0"/>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10</a:t>
            </a:fld>
            <a:endParaRPr lang="en-CA"/>
          </a:p>
        </p:txBody>
      </p:sp>
      <p:cxnSp>
        <p:nvCxnSpPr>
          <p:cNvPr id="6" name="Straight Connector 5">
            <a:extLst>
              <a:ext uri="{FF2B5EF4-FFF2-40B4-BE49-F238E27FC236}">
                <a16:creationId xmlns:a16="http://schemas.microsoft.com/office/drawing/2014/main" id="{A875F7FC-0F1A-4BB8-A4F8-B05F5F6D32D4}"/>
              </a:ext>
            </a:extLst>
          </p:cNvPr>
          <p:cNvCxnSpPr>
            <a:cxnSpLocks/>
          </p:cNvCxnSpPr>
          <p:nvPr/>
        </p:nvCxnSpPr>
        <p:spPr>
          <a:xfrm flipV="1">
            <a:off x="2190235" y="4598779"/>
            <a:ext cx="5334689" cy="685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73BDE6-40CE-43D9-9DD1-7CF065659A31}"/>
              </a:ext>
            </a:extLst>
          </p:cNvPr>
          <p:cNvCxnSpPr>
            <a:cxnSpLocks/>
          </p:cNvCxnSpPr>
          <p:nvPr/>
        </p:nvCxnSpPr>
        <p:spPr>
          <a:xfrm>
            <a:off x="629092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CBEDD0-46A3-4EA6-ACD1-D5541D8CDF08}"/>
              </a:ext>
            </a:extLst>
          </p:cNvPr>
          <p:cNvSpPr txBox="1"/>
          <p:nvPr/>
        </p:nvSpPr>
        <p:spPr>
          <a:xfrm>
            <a:off x="613447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A1CD11A-B3E7-42A5-88F5-50E12B49A523}"/>
              </a:ext>
            </a:extLst>
          </p:cNvPr>
          <p:cNvCxnSpPr>
            <a:cxnSpLocks/>
          </p:cNvCxnSpPr>
          <p:nvPr/>
        </p:nvCxnSpPr>
        <p:spPr>
          <a:xfrm flipH="1">
            <a:off x="2190235" y="6268153"/>
            <a:ext cx="5334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218D7-E49B-441E-9B03-007643E8564C}"/>
              </a:ext>
            </a:extLst>
          </p:cNvPr>
          <p:cNvCxnSpPr>
            <a:cxnSpLocks/>
          </p:cNvCxnSpPr>
          <p:nvPr/>
        </p:nvCxnSpPr>
        <p:spPr>
          <a:xfrm>
            <a:off x="53316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7D266-1944-4D2C-9065-07CFB6B61B7B}"/>
              </a:ext>
            </a:extLst>
          </p:cNvPr>
          <p:cNvSpPr txBox="1"/>
          <p:nvPr/>
        </p:nvSpPr>
        <p:spPr>
          <a:xfrm>
            <a:off x="505655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255F12B-9115-4007-8B82-81E27FA60EB8}"/>
              </a:ext>
            </a:extLst>
          </p:cNvPr>
          <p:cNvCxnSpPr>
            <a:cxnSpLocks/>
          </p:cNvCxnSpPr>
          <p:nvPr/>
        </p:nvCxnSpPr>
        <p:spPr>
          <a:xfrm>
            <a:off x="533597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EDA99-DE59-4C10-9152-2F082AF002CC}"/>
              </a:ext>
            </a:extLst>
          </p:cNvPr>
          <p:cNvCxnSpPr>
            <a:cxnSpLocks/>
          </p:cNvCxnSpPr>
          <p:nvPr/>
        </p:nvCxnSpPr>
        <p:spPr>
          <a:xfrm>
            <a:off x="44061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477B5A-985F-44E1-B368-21E1AE34D046}"/>
              </a:ext>
            </a:extLst>
          </p:cNvPr>
          <p:cNvSpPr txBox="1"/>
          <p:nvPr/>
        </p:nvSpPr>
        <p:spPr>
          <a:xfrm>
            <a:off x="414068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6088B96B-4C00-4F93-BCCC-398BA626967B}"/>
              </a:ext>
            </a:extLst>
          </p:cNvPr>
          <p:cNvCxnSpPr>
            <a:cxnSpLocks/>
          </p:cNvCxnSpPr>
          <p:nvPr/>
        </p:nvCxnSpPr>
        <p:spPr>
          <a:xfrm>
            <a:off x="345963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E05E6-E224-4B75-85DE-9913971DA1EA}"/>
              </a:ext>
            </a:extLst>
          </p:cNvPr>
          <p:cNvSpPr txBox="1"/>
          <p:nvPr/>
        </p:nvSpPr>
        <p:spPr>
          <a:xfrm>
            <a:off x="318573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0C88266-21B7-4E1F-96A9-12E62316FA18}"/>
              </a:ext>
            </a:extLst>
          </p:cNvPr>
          <p:cNvCxnSpPr>
            <a:cxnSpLocks/>
          </p:cNvCxnSpPr>
          <p:nvPr/>
        </p:nvCxnSpPr>
        <p:spPr>
          <a:xfrm>
            <a:off x="251307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C4C69-4711-4960-A17A-1DFD8EDBFC12}"/>
              </a:ext>
            </a:extLst>
          </p:cNvPr>
          <p:cNvSpPr txBox="1"/>
          <p:nvPr/>
        </p:nvSpPr>
        <p:spPr>
          <a:xfrm>
            <a:off x="221401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8CA94061-5A61-48F4-93E8-5E9D8D05726D}"/>
              </a:ext>
            </a:extLst>
          </p:cNvPr>
          <p:cNvSpPr/>
          <p:nvPr/>
        </p:nvSpPr>
        <p:spPr>
          <a:xfrm>
            <a:off x="341391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4024B2-BDCC-45D1-876E-4F77F04C5F93}"/>
              </a:ext>
            </a:extLst>
          </p:cNvPr>
          <p:cNvSpPr/>
          <p:nvPr/>
        </p:nvSpPr>
        <p:spPr>
          <a:xfrm>
            <a:off x="529104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88C82A-2FF1-47F1-9297-93E0A781E7B5}"/>
              </a:ext>
            </a:extLst>
          </p:cNvPr>
          <p:cNvSpPr/>
          <p:nvPr/>
        </p:nvSpPr>
        <p:spPr>
          <a:xfrm>
            <a:off x="624143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943356-DE31-4062-8743-A9FC41513A74}"/>
              </a:ext>
            </a:extLst>
          </p:cNvPr>
          <p:cNvSpPr/>
          <p:nvPr/>
        </p:nvSpPr>
        <p:spPr>
          <a:xfrm>
            <a:off x="435670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0BD2F63-88BF-4129-8486-69CA19002042}"/>
              </a:ext>
            </a:extLst>
          </p:cNvPr>
          <p:cNvSpPr/>
          <p:nvPr/>
        </p:nvSpPr>
        <p:spPr>
          <a:xfrm>
            <a:off x="246529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10E81FE-28B0-4061-A3CA-03A1E2CDCF7C}"/>
              </a:ext>
            </a:extLst>
          </p:cNvPr>
          <p:cNvSpPr txBox="1"/>
          <p:nvPr/>
        </p:nvSpPr>
        <p:spPr>
          <a:xfrm>
            <a:off x="1194261" y="4869113"/>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B450F557-1EF9-48BB-8ADC-01668E10E23C}"/>
              </a:ext>
            </a:extLst>
          </p:cNvPr>
          <p:cNvSpPr txBox="1"/>
          <p:nvPr/>
        </p:nvSpPr>
        <p:spPr>
          <a:xfrm>
            <a:off x="212757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4" name="TextBox 33">
            <a:extLst>
              <a:ext uri="{FF2B5EF4-FFF2-40B4-BE49-F238E27FC236}">
                <a16:creationId xmlns:a16="http://schemas.microsoft.com/office/drawing/2014/main" id="{3CCAC0F2-63B9-4105-9DC0-C4799A6BDFA5}"/>
              </a:ext>
            </a:extLst>
          </p:cNvPr>
          <p:cNvSpPr txBox="1"/>
          <p:nvPr/>
        </p:nvSpPr>
        <p:spPr>
          <a:xfrm>
            <a:off x="346683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CF096152-D213-44C4-83B2-6C33FB5228A9}"/>
              </a:ext>
            </a:extLst>
          </p:cNvPr>
          <p:cNvSpPr txBox="1"/>
          <p:nvPr/>
        </p:nvSpPr>
        <p:spPr>
          <a:xfrm>
            <a:off x="382516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C2EF4C09-AA0B-4CBD-92E4-A59EE0197122}"/>
              </a:ext>
            </a:extLst>
          </p:cNvPr>
          <p:cNvSpPr txBox="1"/>
          <p:nvPr/>
        </p:nvSpPr>
        <p:spPr>
          <a:xfrm>
            <a:off x="535579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594310B9-78CF-4539-897A-93B79F47FEBA}"/>
              </a:ext>
            </a:extLst>
          </p:cNvPr>
          <p:cNvSpPr txBox="1"/>
          <p:nvPr/>
        </p:nvSpPr>
        <p:spPr>
          <a:xfrm>
            <a:off x="636813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a16="http://schemas.microsoft.com/office/drawing/2014/main" id="{7364AA4A-C934-4EFB-9607-FB7869192838}"/>
              </a:ext>
            </a:extLst>
          </p:cNvPr>
          <p:cNvSpPr/>
          <p:nvPr/>
        </p:nvSpPr>
        <p:spPr>
          <a:xfrm>
            <a:off x="6242828" y="471769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Object 38">
            <a:extLst>
              <a:ext uri="{FF2B5EF4-FFF2-40B4-BE49-F238E27FC236}">
                <a16:creationId xmlns:a16="http://schemas.microsoft.com/office/drawing/2014/main" id="{8B6F8FC1-CD11-45BF-9867-672340E3BBAA}"/>
              </a:ext>
            </a:extLst>
          </p:cNvPr>
          <p:cNvGraphicFramePr>
            <a:graphicFrameLocks noChangeAspect="1"/>
          </p:cNvGraphicFramePr>
          <p:nvPr>
            <p:extLst>
              <p:ext uri="{D42A27DB-BD31-4B8C-83A1-F6EECF244321}">
                <p14:modId xmlns:p14="http://schemas.microsoft.com/office/powerpoint/2010/main" val="656818445"/>
              </p:ext>
            </p:extLst>
          </p:nvPr>
        </p:nvGraphicFramePr>
        <p:xfrm>
          <a:off x="3159125" y="3108154"/>
          <a:ext cx="3830638" cy="406400"/>
        </p:xfrm>
        <a:graphic>
          <a:graphicData uri="http://schemas.openxmlformats.org/presentationml/2006/ole">
            <mc:AlternateContent xmlns:mc="http://schemas.openxmlformats.org/markup-compatibility/2006">
              <mc:Choice xmlns:v="urn:schemas-microsoft-com:vml" Requires="v">
                <p:oleObj spid="_x0000_s6146" name="Equation" r:id="rId4" imgW="2158920" imgH="228600" progId="Equation.DSMT4">
                  <p:embed/>
                </p:oleObj>
              </mc:Choice>
              <mc:Fallback>
                <p:oleObj name="Equation" r:id="rId4" imgW="2158920" imgH="228600" progId="Equation.DSMT4">
                  <p:embed/>
                  <p:pic>
                    <p:nvPicPr>
                      <p:cNvPr id="39" name="Object 38">
                        <a:extLst>
                          <a:ext uri="{FF2B5EF4-FFF2-40B4-BE49-F238E27FC236}">
                            <a16:creationId xmlns:a16="http://schemas.microsoft.com/office/drawing/2014/main" id="{8B6F8FC1-CD11-45BF-9867-672340E3BBAA}"/>
                          </a:ext>
                        </a:extLst>
                      </p:cNvPr>
                      <p:cNvPicPr/>
                      <p:nvPr/>
                    </p:nvPicPr>
                    <p:blipFill>
                      <a:blip r:embed="rId5"/>
                      <a:stretch>
                        <a:fillRect/>
                      </a:stretch>
                    </p:blipFill>
                    <p:spPr>
                      <a:xfrm>
                        <a:off x="3159125" y="3108154"/>
                        <a:ext cx="3830638" cy="406400"/>
                      </a:xfrm>
                      <a:prstGeom prst="rect">
                        <a:avLst/>
                      </a:prstGeom>
                    </p:spPr>
                  </p:pic>
                </p:oleObj>
              </mc:Fallback>
            </mc:AlternateContent>
          </a:graphicData>
        </a:graphic>
      </p:graphicFrame>
      <p:cxnSp>
        <p:nvCxnSpPr>
          <p:cNvPr id="43" name="Straight Connector 42">
            <a:extLst>
              <a:ext uri="{FF2B5EF4-FFF2-40B4-BE49-F238E27FC236}">
                <a16:creationId xmlns:a16="http://schemas.microsoft.com/office/drawing/2014/main" id="{73C9922D-892E-41D3-9A7F-C05C34BC856D}"/>
              </a:ext>
            </a:extLst>
          </p:cNvPr>
          <p:cNvCxnSpPr>
            <a:cxnSpLocks/>
          </p:cNvCxnSpPr>
          <p:nvPr/>
        </p:nvCxnSpPr>
        <p:spPr>
          <a:xfrm>
            <a:off x="7248669"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F4D7F77-585C-45FA-807A-9895746EF4E6}"/>
              </a:ext>
            </a:extLst>
          </p:cNvPr>
          <p:cNvSpPr txBox="1"/>
          <p:nvPr/>
        </p:nvSpPr>
        <p:spPr>
          <a:xfrm>
            <a:off x="7092216" y="6347543"/>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C368FB13-2F0F-40EB-A02D-B7DBE9BA7357}"/>
              </a:ext>
            </a:extLst>
          </p:cNvPr>
          <p:cNvCxnSpPr>
            <a:cxnSpLocks/>
          </p:cNvCxnSpPr>
          <p:nvPr/>
        </p:nvCxnSpPr>
        <p:spPr>
          <a:xfrm>
            <a:off x="6289374"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5222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AB89D9-92B1-4E25-9CBB-4ED273BAE027}"/>
              </a:ext>
            </a:extLst>
          </p:cNvPr>
          <p:cNvSpPr/>
          <p:nvPr/>
        </p:nvSpPr>
        <p:spPr>
          <a:xfrm>
            <a:off x="5347402" y="6182066"/>
            <a:ext cx="1883209" cy="151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r>
              <a:rPr lang="en-US" dirty="0"/>
              <a:t>We can also estimate the value around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t>:</a:t>
            </a:r>
          </a:p>
          <a:p>
            <a:pPr lvl="1"/>
            <a:r>
              <a:rPr lang="en-US" dirty="0"/>
              <a:t>Given                        , then if                     , then  </a:t>
            </a:r>
          </a:p>
          <a:p>
            <a:pPr lvl="2"/>
            <a:r>
              <a:rPr lang="en-US" dirty="0"/>
              <a:t>Recall that least-squares allows us to extrapolate into the future</a:t>
            </a:r>
          </a:p>
          <a:p>
            <a:pPr lvl="1"/>
            <a:r>
              <a:rPr lang="en-US" dirty="0"/>
              <a:t>Then,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latin typeface="Times New Roman" panose="02020603050405020304" pitchFamily="18" charset="0"/>
              </a:rPr>
              <a:t> + </a:t>
            </a:r>
            <a:r>
              <a:rPr lang="en-US" i="1" dirty="0">
                <a:latin typeface="Symbol" panose="05050102010706020507" pitchFamily="18" charset="2"/>
              </a:rPr>
              <a:t>d </a:t>
            </a:r>
            <a:r>
              <a:rPr lang="en-US" i="1" dirty="0">
                <a:latin typeface="Times New Roman" panose="02020603050405020304" pitchFamily="18" charset="0"/>
              </a:rPr>
              <a:t>h</a:t>
            </a:r>
            <a:r>
              <a:rPr lang="en-US" dirty="0">
                <a:latin typeface="Times New Roman" panose="02020603050405020304" pitchFamily="18" charset="0"/>
              </a:rPr>
              <a:t>)</a:t>
            </a:r>
            <a:r>
              <a:rPr lang="en-US" dirty="0"/>
              <a:t> is best approximated by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Symbol" panose="05050102010706020507" pitchFamily="18" charset="2"/>
              </a:rPr>
              <a:t>d</a:t>
            </a:r>
            <a:r>
              <a:rPr lang="en-US" i="1" baseline="-25000" dirty="0">
                <a:latin typeface="Symbol" panose="05050102010706020507" pitchFamily="18" charset="2"/>
              </a:rPr>
              <a:t> </a:t>
            </a:r>
            <a:endParaRPr lang="en-US" i="1" dirty="0">
              <a:latin typeface="Times New Roman" panose="02020603050405020304" pitchFamily="18" charset="0"/>
            </a:endParaRPr>
          </a:p>
          <a:p>
            <a:pPr lvl="1">
              <a:defRPr/>
            </a:pP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Specifically,</a:t>
            </a:r>
            <a:r>
              <a:rPr kumimoji="0" lang="en-US" sz="21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dirty="0">
                <a:latin typeface="Times New Roman" panose="02020603050405020304" pitchFamily="18" charset="0"/>
              </a:rPr>
              <a:t>) </a:t>
            </a: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is approximated</a:t>
            </a:r>
            <a:r>
              <a:rPr kumimoji="0" lang="en-US" sz="21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dirty="0"/>
              <a:t>by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11</a:t>
            </a:fld>
            <a:endParaRPr lang="en-CA"/>
          </a:p>
        </p:txBody>
      </p:sp>
      <p:cxnSp>
        <p:nvCxnSpPr>
          <p:cNvPr id="6" name="Straight Connector 5">
            <a:extLst>
              <a:ext uri="{FF2B5EF4-FFF2-40B4-BE49-F238E27FC236}">
                <a16:creationId xmlns:a16="http://schemas.microsoft.com/office/drawing/2014/main" id="{A875F7FC-0F1A-4BB8-A4F8-B05F5F6D32D4}"/>
              </a:ext>
            </a:extLst>
          </p:cNvPr>
          <p:cNvCxnSpPr>
            <a:cxnSpLocks/>
          </p:cNvCxnSpPr>
          <p:nvPr/>
        </p:nvCxnSpPr>
        <p:spPr>
          <a:xfrm flipV="1">
            <a:off x="2190235" y="4598779"/>
            <a:ext cx="5334689" cy="685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73BDE6-40CE-43D9-9DD1-7CF065659A31}"/>
              </a:ext>
            </a:extLst>
          </p:cNvPr>
          <p:cNvCxnSpPr>
            <a:cxnSpLocks/>
          </p:cNvCxnSpPr>
          <p:nvPr/>
        </p:nvCxnSpPr>
        <p:spPr>
          <a:xfrm>
            <a:off x="629092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CBEDD0-46A3-4EA6-ACD1-D5541D8CDF08}"/>
              </a:ext>
            </a:extLst>
          </p:cNvPr>
          <p:cNvSpPr txBox="1"/>
          <p:nvPr/>
        </p:nvSpPr>
        <p:spPr>
          <a:xfrm>
            <a:off x="613447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A1CD11A-B3E7-42A5-88F5-50E12B49A523}"/>
              </a:ext>
            </a:extLst>
          </p:cNvPr>
          <p:cNvCxnSpPr>
            <a:cxnSpLocks/>
          </p:cNvCxnSpPr>
          <p:nvPr/>
        </p:nvCxnSpPr>
        <p:spPr>
          <a:xfrm flipH="1">
            <a:off x="2190235" y="6268153"/>
            <a:ext cx="5334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218D7-E49B-441E-9B03-007643E8564C}"/>
              </a:ext>
            </a:extLst>
          </p:cNvPr>
          <p:cNvCxnSpPr>
            <a:cxnSpLocks/>
          </p:cNvCxnSpPr>
          <p:nvPr/>
        </p:nvCxnSpPr>
        <p:spPr>
          <a:xfrm>
            <a:off x="53316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7D266-1944-4D2C-9065-07CFB6B61B7B}"/>
              </a:ext>
            </a:extLst>
          </p:cNvPr>
          <p:cNvSpPr txBox="1"/>
          <p:nvPr/>
        </p:nvSpPr>
        <p:spPr>
          <a:xfrm>
            <a:off x="505655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255F12B-9115-4007-8B82-81E27FA60EB8}"/>
              </a:ext>
            </a:extLst>
          </p:cNvPr>
          <p:cNvCxnSpPr>
            <a:cxnSpLocks/>
          </p:cNvCxnSpPr>
          <p:nvPr/>
        </p:nvCxnSpPr>
        <p:spPr>
          <a:xfrm>
            <a:off x="533597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EDA99-DE59-4C10-9152-2F082AF002CC}"/>
              </a:ext>
            </a:extLst>
          </p:cNvPr>
          <p:cNvCxnSpPr>
            <a:cxnSpLocks/>
          </p:cNvCxnSpPr>
          <p:nvPr/>
        </p:nvCxnSpPr>
        <p:spPr>
          <a:xfrm>
            <a:off x="44061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477B5A-985F-44E1-B368-21E1AE34D046}"/>
              </a:ext>
            </a:extLst>
          </p:cNvPr>
          <p:cNvSpPr txBox="1"/>
          <p:nvPr/>
        </p:nvSpPr>
        <p:spPr>
          <a:xfrm>
            <a:off x="414068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6088B96B-4C00-4F93-BCCC-398BA626967B}"/>
              </a:ext>
            </a:extLst>
          </p:cNvPr>
          <p:cNvCxnSpPr>
            <a:cxnSpLocks/>
          </p:cNvCxnSpPr>
          <p:nvPr/>
        </p:nvCxnSpPr>
        <p:spPr>
          <a:xfrm>
            <a:off x="345963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E05E6-E224-4B75-85DE-9913971DA1EA}"/>
              </a:ext>
            </a:extLst>
          </p:cNvPr>
          <p:cNvSpPr txBox="1"/>
          <p:nvPr/>
        </p:nvSpPr>
        <p:spPr>
          <a:xfrm>
            <a:off x="318573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0C88266-21B7-4E1F-96A9-12E62316FA18}"/>
              </a:ext>
            </a:extLst>
          </p:cNvPr>
          <p:cNvCxnSpPr>
            <a:cxnSpLocks/>
          </p:cNvCxnSpPr>
          <p:nvPr/>
        </p:nvCxnSpPr>
        <p:spPr>
          <a:xfrm>
            <a:off x="251307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C4C69-4711-4960-A17A-1DFD8EDBFC12}"/>
              </a:ext>
            </a:extLst>
          </p:cNvPr>
          <p:cNvSpPr txBox="1"/>
          <p:nvPr/>
        </p:nvSpPr>
        <p:spPr>
          <a:xfrm>
            <a:off x="221401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8CA94061-5A61-48F4-93E8-5E9D8D05726D}"/>
              </a:ext>
            </a:extLst>
          </p:cNvPr>
          <p:cNvSpPr/>
          <p:nvPr/>
        </p:nvSpPr>
        <p:spPr>
          <a:xfrm>
            <a:off x="341391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4024B2-BDCC-45D1-876E-4F77F04C5F93}"/>
              </a:ext>
            </a:extLst>
          </p:cNvPr>
          <p:cNvSpPr/>
          <p:nvPr/>
        </p:nvSpPr>
        <p:spPr>
          <a:xfrm>
            <a:off x="529104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88C82A-2FF1-47F1-9297-93E0A781E7B5}"/>
              </a:ext>
            </a:extLst>
          </p:cNvPr>
          <p:cNvSpPr/>
          <p:nvPr/>
        </p:nvSpPr>
        <p:spPr>
          <a:xfrm>
            <a:off x="624143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943356-DE31-4062-8743-A9FC41513A74}"/>
              </a:ext>
            </a:extLst>
          </p:cNvPr>
          <p:cNvSpPr/>
          <p:nvPr/>
        </p:nvSpPr>
        <p:spPr>
          <a:xfrm>
            <a:off x="435670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0BD2F63-88BF-4129-8486-69CA19002042}"/>
              </a:ext>
            </a:extLst>
          </p:cNvPr>
          <p:cNvSpPr/>
          <p:nvPr/>
        </p:nvSpPr>
        <p:spPr>
          <a:xfrm>
            <a:off x="246529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10E81FE-28B0-4061-A3CA-03A1E2CDCF7C}"/>
              </a:ext>
            </a:extLst>
          </p:cNvPr>
          <p:cNvSpPr txBox="1"/>
          <p:nvPr/>
        </p:nvSpPr>
        <p:spPr>
          <a:xfrm>
            <a:off x="1194261" y="4869113"/>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B450F557-1EF9-48BB-8ADC-01668E10E23C}"/>
              </a:ext>
            </a:extLst>
          </p:cNvPr>
          <p:cNvSpPr txBox="1"/>
          <p:nvPr/>
        </p:nvSpPr>
        <p:spPr>
          <a:xfrm>
            <a:off x="212757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4" name="TextBox 33">
            <a:extLst>
              <a:ext uri="{FF2B5EF4-FFF2-40B4-BE49-F238E27FC236}">
                <a16:creationId xmlns:a16="http://schemas.microsoft.com/office/drawing/2014/main" id="{3CCAC0F2-63B9-4105-9DC0-C4799A6BDFA5}"/>
              </a:ext>
            </a:extLst>
          </p:cNvPr>
          <p:cNvSpPr txBox="1"/>
          <p:nvPr/>
        </p:nvSpPr>
        <p:spPr>
          <a:xfrm>
            <a:off x="346683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CF096152-D213-44C4-83B2-6C33FB5228A9}"/>
              </a:ext>
            </a:extLst>
          </p:cNvPr>
          <p:cNvSpPr txBox="1"/>
          <p:nvPr/>
        </p:nvSpPr>
        <p:spPr>
          <a:xfrm>
            <a:off x="382516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C2EF4C09-AA0B-4CBD-92E4-A59EE0197122}"/>
              </a:ext>
            </a:extLst>
          </p:cNvPr>
          <p:cNvSpPr txBox="1"/>
          <p:nvPr/>
        </p:nvSpPr>
        <p:spPr>
          <a:xfrm>
            <a:off x="535579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594310B9-78CF-4539-897A-93B79F47FEBA}"/>
              </a:ext>
            </a:extLst>
          </p:cNvPr>
          <p:cNvSpPr txBox="1"/>
          <p:nvPr/>
        </p:nvSpPr>
        <p:spPr>
          <a:xfrm>
            <a:off x="636813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2FB97D31-0459-4372-9CE7-AD2591A46333}"/>
              </a:ext>
            </a:extLst>
          </p:cNvPr>
          <p:cNvSpPr/>
          <p:nvPr/>
        </p:nvSpPr>
        <p:spPr>
          <a:xfrm>
            <a:off x="7192183" y="4593186"/>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73C9922D-892E-41D3-9A7F-C05C34BC856D}"/>
              </a:ext>
            </a:extLst>
          </p:cNvPr>
          <p:cNvCxnSpPr>
            <a:cxnSpLocks/>
          </p:cNvCxnSpPr>
          <p:nvPr/>
        </p:nvCxnSpPr>
        <p:spPr>
          <a:xfrm>
            <a:off x="7248669"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F4D7F77-585C-45FA-807A-9895746EF4E6}"/>
              </a:ext>
            </a:extLst>
          </p:cNvPr>
          <p:cNvSpPr txBox="1"/>
          <p:nvPr/>
        </p:nvSpPr>
        <p:spPr>
          <a:xfrm>
            <a:off x="7092216" y="6347543"/>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C368FB13-2F0F-40EB-A02D-B7DBE9BA7357}"/>
              </a:ext>
            </a:extLst>
          </p:cNvPr>
          <p:cNvCxnSpPr>
            <a:cxnSpLocks/>
          </p:cNvCxnSpPr>
          <p:nvPr/>
        </p:nvCxnSpPr>
        <p:spPr>
          <a:xfrm>
            <a:off x="6289374"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8" name="Object 37">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509957416"/>
              </p:ext>
            </p:extLst>
          </p:nvPr>
        </p:nvGraphicFramePr>
        <p:xfrm>
          <a:off x="4235887" y="1876217"/>
          <a:ext cx="1171575" cy="696912"/>
        </p:xfrm>
        <a:graphic>
          <a:graphicData uri="http://schemas.openxmlformats.org/presentationml/2006/ole">
            <mc:AlternateContent xmlns:mc="http://schemas.openxmlformats.org/markup-compatibility/2006">
              <mc:Choice xmlns:v="urn:schemas-microsoft-com:vml" Requires="v">
                <p:oleObj spid="_x0000_s7170" name="Equation" r:id="rId4" imgW="660240" imgH="393480" progId="Equation.DSMT4">
                  <p:embed/>
                </p:oleObj>
              </mc:Choice>
              <mc:Fallback>
                <p:oleObj name="Equation" r:id="rId4" imgW="660240" imgH="393480" progId="Equation.DSMT4">
                  <p:embed/>
                  <p:pic>
                    <p:nvPicPr>
                      <p:cNvPr id="38" name="Object 37">
                        <a:extLst>
                          <a:ext uri="{FF2B5EF4-FFF2-40B4-BE49-F238E27FC236}">
                            <a16:creationId xmlns:a16="http://schemas.microsoft.com/office/drawing/2014/main" id="{4F0BED57-CAA8-4BD9-B5D2-2EE167B3F7CD}"/>
                          </a:ext>
                        </a:extLst>
                      </p:cNvPr>
                      <p:cNvPicPr/>
                      <p:nvPr/>
                    </p:nvPicPr>
                    <p:blipFill>
                      <a:blip r:embed="rId5"/>
                      <a:stretch>
                        <a:fillRect/>
                      </a:stretch>
                    </p:blipFill>
                    <p:spPr>
                      <a:xfrm>
                        <a:off x="4235887" y="1876217"/>
                        <a:ext cx="1171575" cy="696912"/>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278730499"/>
              </p:ext>
            </p:extLst>
          </p:nvPr>
        </p:nvGraphicFramePr>
        <p:xfrm>
          <a:off x="1997826" y="2036387"/>
          <a:ext cx="1350963" cy="404813"/>
        </p:xfrm>
        <a:graphic>
          <a:graphicData uri="http://schemas.openxmlformats.org/presentationml/2006/ole">
            <mc:AlternateContent xmlns:mc="http://schemas.openxmlformats.org/markup-compatibility/2006">
              <mc:Choice xmlns:v="urn:schemas-microsoft-com:vml" Requires="v">
                <p:oleObj spid="_x0000_s7171" name="Equation" r:id="rId6" imgW="761760" imgH="228600" progId="Equation.DSMT4">
                  <p:embed/>
                </p:oleObj>
              </mc:Choice>
              <mc:Fallback>
                <p:oleObj name="Equation" r:id="rId6" imgW="761760" imgH="228600" progId="Equation.DSMT4">
                  <p:embed/>
                  <p:pic>
                    <p:nvPicPr>
                      <p:cNvPr id="39" name="Object 38">
                        <a:extLst>
                          <a:ext uri="{FF2B5EF4-FFF2-40B4-BE49-F238E27FC236}">
                            <a16:creationId xmlns:a16="http://schemas.microsoft.com/office/drawing/2014/main" id="{4F0BED57-CAA8-4BD9-B5D2-2EE167B3F7CD}"/>
                          </a:ext>
                        </a:extLst>
                      </p:cNvPr>
                      <p:cNvPicPr/>
                      <p:nvPr/>
                    </p:nvPicPr>
                    <p:blipFill>
                      <a:blip r:embed="rId7"/>
                      <a:stretch>
                        <a:fillRect/>
                      </a:stretch>
                    </p:blipFill>
                    <p:spPr>
                      <a:xfrm>
                        <a:off x="1997826" y="2036387"/>
                        <a:ext cx="1350963" cy="404813"/>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2442743264"/>
              </p:ext>
            </p:extLst>
          </p:nvPr>
        </p:nvGraphicFramePr>
        <p:xfrm>
          <a:off x="6066646" y="2044700"/>
          <a:ext cx="1125537" cy="314325"/>
        </p:xfrm>
        <a:graphic>
          <a:graphicData uri="http://schemas.openxmlformats.org/presentationml/2006/ole">
            <mc:AlternateContent xmlns:mc="http://schemas.openxmlformats.org/markup-compatibility/2006">
              <mc:Choice xmlns:v="urn:schemas-microsoft-com:vml" Requires="v">
                <p:oleObj spid="_x0000_s7172" name="Equation" r:id="rId8" imgW="634680" imgH="177480" progId="Equation.DSMT4">
                  <p:embed/>
                </p:oleObj>
              </mc:Choice>
              <mc:Fallback>
                <p:oleObj name="Equation" r:id="rId8" imgW="634680" imgH="177480" progId="Equation.DSMT4">
                  <p:embed/>
                  <p:pic>
                    <p:nvPicPr>
                      <p:cNvPr id="41" name="Object 40">
                        <a:extLst>
                          <a:ext uri="{FF2B5EF4-FFF2-40B4-BE49-F238E27FC236}">
                            <a16:creationId xmlns:a16="http://schemas.microsoft.com/office/drawing/2014/main" id="{4F0BED57-CAA8-4BD9-B5D2-2EE167B3F7CD}"/>
                          </a:ext>
                        </a:extLst>
                      </p:cNvPr>
                      <p:cNvPicPr/>
                      <p:nvPr/>
                    </p:nvPicPr>
                    <p:blipFill>
                      <a:blip r:embed="rId9"/>
                      <a:stretch>
                        <a:fillRect/>
                      </a:stretch>
                    </p:blipFill>
                    <p:spPr>
                      <a:xfrm>
                        <a:off x="6066646" y="2044700"/>
                        <a:ext cx="1125537" cy="314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4495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3DC-8991-40F1-965B-47C6C590D813}"/>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4EF5D8E4-C42A-46F8-809B-CFEFA74948DA}"/>
              </a:ext>
            </a:extLst>
          </p:cNvPr>
          <p:cNvSpPr>
            <a:spLocks noGrp="1"/>
          </p:cNvSpPr>
          <p:nvPr>
            <p:ph idx="1"/>
          </p:nvPr>
        </p:nvSpPr>
        <p:spPr>
          <a:xfrm>
            <a:off x="457200" y="1600200"/>
            <a:ext cx="8686800" cy="4525963"/>
          </a:xfrm>
        </p:spPr>
        <p:txBody>
          <a:bodyPr/>
          <a:lstStyle/>
          <a:p>
            <a:r>
              <a:rPr lang="en-US" dirty="0"/>
              <a:t>Finding</a:t>
            </a:r>
            <a:r>
              <a:rPr lang="en-US" i="1" dirty="0"/>
              <a:t> </a:t>
            </a:r>
            <a:r>
              <a:rPr lang="en-US" dirty="0"/>
              <a:t>the coefficients is always fast:</a:t>
            </a:r>
          </a:p>
          <a:p>
            <a:pPr lvl="1"/>
            <a:r>
              <a:rPr lang="en-US" dirty="0"/>
              <a:t>These can be pre-calculated and programmed into the algorithms</a:t>
            </a:r>
          </a:p>
          <a:p>
            <a:pPr lvl="1"/>
            <a:r>
              <a:rPr lang="en-US" dirty="0"/>
              <a:t>In all cases,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t> and </a:t>
            </a:r>
            <a:r>
              <a:rPr lang="en-US" i="1" dirty="0">
                <a:latin typeface="Times New Roman" panose="02020603050405020304" pitchFamily="18" charset="0"/>
              </a:rPr>
              <a:t>a</a:t>
            </a:r>
            <a:r>
              <a:rPr lang="en-US" baseline="-25000" dirty="0">
                <a:latin typeface="Times New Roman" panose="02020603050405020304" pitchFamily="18" charset="0"/>
              </a:rPr>
              <a:t>1</a:t>
            </a:r>
            <a:r>
              <a:rPr lang="en-US" dirty="0"/>
              <a:t> are linear combinations of the </a:t>
            </a:r>
            <a:r>
              <a:rPr lang="en-US" i="1" dirty="0">
                <a:latin typeface="Times New Roman" panose="02020603050405020304" pitchFamily="18" charset="0"/>
              </a:rPr>
              <a:t>y</a:t>
            </a:r>
            <a:r>
              <a:rPr lang="en-US" dirty="0"/>
              <a:t> values</a:t>
            </a:r>
          </a:p>
          <a:p>
            <a:pPr marL="457200" lvl="1" indent="0">
              <a:buNone/>
            </a:pPr>
            <a:r>
              <a:rPr lang="en-US" sz="1400" dirty="0">
                <a:solidFill>
                  <a:prstClr val="white"/>
                </a:solidFill>
                <a:latin typeface="Consolas" panose="020B0609020204030204" pitchFamily="49" charset="0"/>
              </a:rPr>
              <a:t>&gt;&gt; N = 8;                   # Nine points</a:t>
            </a:r>
          </a:p>
          <a:p>
            <a:pPr marL="457200" lvl="1" indent="0">
              <a:buNone/>
            </a:pPr>
            <a:r>
              <a:rPr lang="en-US" sz="1400" dirty="0">
                <a:solidFill>
                  <a:prstClr val="white"/>
                </a:solidFill>
                <a:latin typeface="Consolas" panose="020B0609020204030204" pitchFamily="49" charset="0"/>
              </a:rPr>
              <a:t>&gt;&gt; A = </a:t>
            </a:r>
            <a:r>
              <a:rPr lang="en-US" sz="1400" dirty="0" err="1">
                <a:solidFill>
                  <a:prstClr val="white"/>
                </a:solidFill>
                <a:latin typeface="Consolas" panose="020B0609020204030204" pitchFamily="49" charset="0"/>
              </a:rPr>
              <a:t>vander</a:t>
            </a:r>
            <a:r>
              <a:rPr lang="en-US" sz="1400" dirty="0">
                <a:solidFill>
                  <a:prstClr val="white"/>
                </a:solidFill>
                <a:latin typeface="Consolas" panose="020B0609020204030204" pitchFamily="49" charset="0"/>
              </a:rPr>
              <a:t>( -N:0, 2 );</a:t>
            </a:r>
          </a:p>
          <a:p>
            <a:pPr marL="457200" lvl="1" indent="0">
              <a:buNone/>
            </a:pPr>
            <a:r>
              <a:rPr lang="en-US" sz="1400" dirty="0">
                <a:solidFill>
                  <a:prstClr val="white"/>
                </a:solidFill>
                <a:latin typeface="Consolas" panose="020B0609020204030204" pitchFamily="49" charset="0"/>
              </a:rPr>
              <a:t>&gt;&gt; </a:t>
            </a:r>
            <a:r>
              <a:rPr lang="en-US" sz="1400" dirty="0" err="1">
                <a:solidFill>
                  <a:prstClr val="white"/>
                </a:solidFill>
                <a:latin typeface="Consolas" panose="020B0609020204030204" pitchFamily="49" charset="0"/>
              </a:rPr>
              <a:t>inv</a:t>
            </a:r>
            <a:r>
              <a:rPr lang="en-US" sz="1400" dirty="0">
                <a:solidFill>
                  <a:prstClr val="white"/>
                </a:solidFill>
                <a:latin typeface="Consolas" panose="020B0609020204030204" pitchFamily="49" charset="0"/>
              </a:rPr>
              <a:t>( A'*A )*A'           # Solving A'*A*a = A'*y, calculate </a:t>
            </a:r>
          </a:p>
          <a:p>
            <a:pPr marL="457200" lvl="1" indent="0">
              <a:buNone/>
            </a:pPr>
            <a:r>
              <a:rPr lang="en-US" sz="1400" dirty="0">
                <a:solidFill>
                  <a:prstClr val="white"/>
                </a:solidFill>
                <a:latin typeface="Consolas" panose="020B0609020204030204" pitchFamily="49" charset="0"/>
              </a:rPr>
              <a:t>   ans =</a:t>
            </a:r>
          </a:p>
          <a:p>
            <a:pPr marL="457200" lvl="1" indent="0">
              <a:buNone/>
            </a:pPr>
            <a:r>
              <a:rPr lang="en-US" sz="1100" dirty="0">
                <a:solidFill>
                  <a:prstClr val="white"/>
                </a:solidFill>
                <a:latin typeface="Consolas" panose="020B0609020204030204" pitchFamily="49" charset="0"/>
              </a:rPr>
              <a:t>       -0.06667  -0.05000  -0.03333  -0.01667   0.00000   0.01667   0.03333   0.05000   0.06667</a:t>
            </a:r>
          </a:p>
          <a:p>
            <a:pPr marL="457200" lvl="1" indent="0">
              <a:buNone/>
            </a:pPr>
            <a:r>
              <a:rPr lang="en-US" sz="1100" dirty="0">
                <a:solidFill>
                  <a:prstClr val="white"/>
                </a:solidFill>
                <a:latin typeface="Consolas" panose="020B0609020204030204" pitchFamily="49" charset="0"/>
              </a:rPr>
              <a:t>       -0.15556  -0.08889  -0.02222   0.04444   0.11111   0.17778   0.24444   0.31111   0.37778</a:t>
            </a:r>
          </a:p>
          <a:p>
            <a:pPr marL="457200" lvl="1" indent="0">
              <a:buNone/>
            </a:pP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&gt;&gt; N = 9;                   # Ten points</a:t>
            </a:r>
          </a:p>
          <a:p>
            <a:pPr marL="457200" lvl="1" indent="0">
              <a:buNone/>
            </a:pPr>
            <a:r>
              <a:rPr lang="en-US" sz="1400" dirty="0">
                <a:latin typeface="Consolas" panose="020B0609020204030204" pitchFamily="49" charset="0"/>
              </a:rPr>
              <a:t>&gt;&gt; A = </a:t>
            </a:r>
            <a:r>
              <a:rPr lang="en-US" sz="1400" dirty="0" err="1">
                <a:latin typeface="Consolas" panose="020B0609020204030204" pitchFamily="49" charset="0"/>
              </a:rPr>
              <a:t>vander</a:t>
            </a:r>
            <a:r>
              <a:rPr lang="en-US" sz="1400" dirty="0">
                <a:latin typeface="Consolas" panose="020B0609020204030204" pitchFamily="49" charset="0"/>
              </a:rPr>
              <a:t>( -N:0, 2 );</a:t>
            </a:r>
          </a:p>
          <a:p>
            <a:pPr marL="457200" lvl="1" indent="0">
              <a:buNone/>
            </a:pPr>
            <a:r>
              <a:rPr lang="en-US" sz="1400" dirty="0">
                <a:latin typeface="Consolas" panose="020B0609020204030204" pitchFamily="49" charset="0"/>
              </a:rPr>
              <a:t>&gt;&gt; </a:t>
            </a:r>
            <a:r>
              <a:rPr lang="en-US" sz="1400" dirty="0" err="1">
                <a:latin typeface="Consolas" panose="020B0609020204030204" pitchFamily="49" charset="0"/>
              </a:rPr>
              <a:t>inv</a:t>
            </a:r>
            <a:r>
              <a:rPr lang="en-US" sz="1400" dirty="0">
                <a:latin typeface="Consolas" panose="020B0609020204030204" pitchFamily="49" charset="0"/>
              </a:rPr>
              <a:t>( A'*A )*A'           # Solving A'*A*a = A'*y, calculate </a:t>
            </a:r>
          </a:p>
          <a:p>
            <a:pPr marL="457200" lvl="1" indent="0">
              <a:buNone/>
            </a:pPr>
            <a:r>
              <a:rPr lang="en-US" sz="1400" dirty="0">
                <a:latin typeface="Consolas" panose="020B0609020204030204" pitchFamily="49" charset="0"/>
              </a:rPr>
              <a:t>   ans =</a:t>
            </a:r>
          </a:p>
          <a:p>
            <a:pPr marL="457200" lvl="1" indent="0">
              <a:buNone/>
            </a:pPr>
            <a:r>
              <a:rPr lang="en-US" sz="1100" dirty="0">
                <a:latin typeface="Consolas" panose="020B0609020204030204" pitchFamily="49" charset="0"/>
              </a:rPr>
              <a:t>      -0.054545 -0.042424 -0.030303 -0.018182  -0.0060606 0.0060606 0.018182 0.030303 0.042424 0.054545</a:t>
            </a:r>
          </a:p>
          <a:p>
            <a:pPr marL="457200" lvl="1" indent="0">
              <a:buNone/>
            </a:pPr>
            <a:r>
              <a:rPr lang="en-US" sz="1100" dirty="0">
                <a:latin typeface="Consolas" panose="020B0609020204030204" pitchFamily="49" charset="0"/>
              </a:rPr>
              <a:t>      -0.14545  -0.090909 -0.036364  0.018182   0.072727  0.12727   0.18182   0.23636 0.29091  0.34545</a:t>
            </a:r>
          </a:p>
        </p:txBody>
      </p:sp>
      <p:sp>
        <p:nvSpPr>
          <p:cNvPr id="4" name="Footer Placeholder 3">
            <a:extLst>
              <a:ext uri="{FF2B5EF4-FFF2-40B4-BE49-F238E27FC236}">
                <a16:creationId xmlns:a16="http://schemas.microsoft.com/office/drawing/2014/main" id="{8CCAF046-9864-43F7-AD31-E76BEE6F23FE}"/>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8C06E4D-2CF2-4825-8A6D-A85B83B35C01}"/>
              </a:ext>
            </a:extLst>
          </p:cNvPr>
          <p:cNvSpPr>
            <a:spLocks noGrp="1"/>
          </p:cNvSpPr>
          <p:nvPr>
            <p:ph type="sldNum" sz="quarter" idx="12"/>
          </p:nvPr>
        </p:nvSpPr>
        <p:spPr/>
        <p:txBody>
          <a:bodyPr/>
          <a:lstStyle/>
          <a:p>
            <a:fld id="{42EF6DC8-DA9C-4533-8A40-BB00A2545AF8}" type="slidenum">
              <a:rPr lang="en-CA" smtClean="0"/>
              <a:pPr/>
              <a:t>12</a:t>
            </a:fld>
            <a:endParaRPr lang="en-CA"/>
          </a:p>
        </p:txBody>
      </p:sp>
      <p:sp>
        <p:nvSpPr>
          <p:cNvPr id="7" name="Rectangle 6"/>
          <p:cNvSpPr/>
          <p:nvPr/>
        </p:nvSpPr>
        <p:spPr>
          <a:xfrm>
            <a:off x="464403" y="6121965"/>
            <a:ext cx="2844341"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Matlab code is provided for </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demonstration purposes and is not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required for the examination.</a:t>
            </a:r>
            <a:endParaRPr lang="en-CA" sz="11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2" y="6291652"/>
            <a:ext cx="396241" cy="399289"/>
          </a:xfrm>
          <a:prstGeom prst="rect">
            <a:avLst/>
          </a:prstGeom>
        </p:spPr>
      </p:pic>
    </p:spTree>
    <p:custDataLst>
      <p:tags r:id="rId1"/>
    </p:custDataLst>
    <p:extLst>
      <p:ext uri="{BB962C8B-B14F-4D97-AF65-F5344CB8AC3E}">
        <p14:creationId xmlns:p14="http://schemas.microsoft.com/office/powerpoint/2010/main" val="90084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3DC-8991-40F1-965B-47C6C590D813}"/>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4EF5D8E4-C42A-46F8-809B-CFEFA74948DA}"/>
              </a:ext>
            </a:extLst>
          </p:cNvPr>
          <p:cNvSpPr>
            <a:spLocks noGrp="1"/>
          </p:cNvSpPr>
          <p:nvPr>
            <p:ph idx="1"/>
          </p:nvPr>
        </p:nvSpPr>
        <p:spPr>
          <a:xfrm>
            <a:off x="457200" y="1600200"/>
            <a:ext cx="8552576" cy="4525963"/>
          </a:xfrm>
        </p:spPr>
        <p:txBody>
          <a:bodyPr/>
          <a:lstStyle/>
          <a:p>
            <a:r>
              <a:rPr lang="en-US" dirty="0"/>
              <a:t>Note that because these are integer matrices,</a:t>
            </a:r>
            <a:br>
              <a:rPr lang="en-US" dirty="0"/>
            </a:br>
            <a:r>
              <a:rPr lang="en-US" dirty="0"/>
              <a:t>	we can use some of the properties of such matrices</a:t>
            </a:r>
          </a:p>
          <a:p>
            <a:pPr marL="457200" lvl="1" indent="0">
              <a:buNone/>
            </a:pPr>
            <a:r>
              <a:rPr lang="en-US" sz="1400" dirty="0">
                <a:latin typeface="Consolas" panose="020B0609020204030204" pitchFamily="49" charset="0"/>
              </a:rPr>
              <a:t>&gt;&gt; N = 9;</a:t>
            </a:r>
          </a:p>
          <a:p>
            <a:pPr marL="457200" lvl="1" indent="0">
              <a:buNone/>
            </a:pPr>
            <a:r>
              <a:rPr lang="en-US" sz="1400" dirty="0">
                <a:latin typeface="Consolas" panose="020B0609020204030204" pitchFamily="49" charset="0"/>
              </a:rPr>
              <a:t>&gt;&gt; A = </a:t>
            </a:r>
            <a:r>
              <a:rPr lang="en-US" sz="1400" dirty="0" err="1">
                <a:latin typeface="Consolas" panose="020B0609020204030204" pitchFamily="49" charset="0"/>
              </a:rPr>
              <a:t>vander</a:t>
            </a:r>
            <a:r>
              <a:rPr lang="en-US" sz="1400" dirty="0">
                <a:latin typeface="Consolas" panose="020B0609020204030204" pitchFamily="49" charset="0"/>
              </a:rPr>
              <a:t>( -N:0, 2 );   # Ten points</a:t>
            </a:r>
          </a:p>
          <a:p>
            <a:pPr marL="457200" lvl="1" indent="0">
              <a:buNone/>
            </a:pPr>
            <a:r>
              <a:rPr lang="en-US" sz="1400" dirty="0">
                <a:latin typeface="Consolas" panose="020B0609020204030204" pitchFamily="49" charset="0"/>
              </a:rPr>
              <a:t>&gt;&gt; </a:t>
            </a:r>
            <a:r>
              <a:rPr lang="en-US" sz="1400" dirty="0" err="1">
                <a:latin typeface="Consolas" panose="020B0609020204030204" pitchFamily="49" charset="0"/>
              </a:rPr>
              <a:t>detAtA</a:t>
            </a:r>
            <a:r>
              <a:rPr lang="en-US" sz="1400" dirty="0">
                <a:latin typeface="Consolas" panose="020B0609020204030204" pitchFamily="49" charset="0"/>
              </a:rPr>
              <a:t> = round( det( A'*A ) )</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detA</a:t>
            </a:r>
            <a:r>
              <a:rPr lang="en-US" sz="1400" dirty="0">
                <a:latin typeface="Consolas" panose="020B0609020204030204" pitchFamily="49" charset="0"/>
              </a:rPr>
              <a:t> = 825</a:t>
            </a:r>
          </a:p>
          <a:p>
            <a:pPr marL="457200" lvl="1" indent="0">
              <a:buNone/>
            </a:pPr>
            <a:r>
              <a:rPr lang="en-US" sz="1400" dirty="0">
                <a:latin typeface="Consolas" panose="020B0609020204030204" pitchFamily="49" charset="0"/>
              </a:rPr>
              <a:t>&gt;&gt; round( </a:t>
            </a:r>
            <a:r>
              <a:rPr lang="en-US" sz="1400" dirty="0" err="1">
                <a:latin typeface="Consolas" panose="020B0609020204030204" pitchFamily="49" charset="0"/>
              </a:rPr>
              <a:t>detAtA</a:t>
            </a:r>
            <a:r>
              <a:rPr lang="en-US" sz="1400" dirty="0">
                <a:latin typeface="Consolas" panose="020B0609020204030204" pitchFamily="49" charset="0"/>
              </a:rPr>
              <a:t>*inv( A'*A )*A' )</a:t>
            </a: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ans</a:t>
            </a:r>
            <a:r>
              <a:rPr lang="en-US" sz="1400" dirty="0">
                <a:latin typeface="Consolas" panose="020B0609020204030204" pitchFamily="49" charset="0"/>
              </a:rPr>
              <a:t> =</a:t>
            </a:r>
          </a:p>
          <a:p>
            <a:pPr marL="457200" lvl="1" indent="0">
              <a:buNone/>
            </a:pPr>
            <a:r>
              <a:rPr lang="en-US" sz="1400" dirty="0">
                <a:latin typeface="Consolas" panose="020B0609020204030204" pitchFamily="49" charset="0"/>
              </a:rPr>
              <a:t>       -45   -35   -25   -15    -5     5    15    25    35    45</a:t>
            </a:r>
          </a:p>
          <a:p>
            <a:pPr marL="457200" lvl="1" indent="0">
              <a:buNone/>
            </a:pPr>
            <a:r>
              <a:rPr lang="en-US" sz="1400" dirty="0">
                <a:latin typeface="Consolas" panose="020B0609020204030204" pitchFamily="49" charset="0"/>
              </a:rPr>
              <a:t>      -120   -75   -30    15    60   105   150   195   240   285</a:t>
            </a:r>
          </a:p>
          <a:p>
            <a:pPr marL="457200" lvl="1" indent="0">
              <a:buNone/>
            </a:pPr>
            <a:r>
              <a:rPr lang="en-US" sz="1400" dirty="0">
                <a:latin typeface="Consolas" panose="020B0609020204030204" pitchFamily="49" charset="0"/>
              </a:rPr>
              <a:t>&gt;&gt; </a:t>
            </a:r>
            <a:r>
              <a:rPr lang="en-US" sz="1400" dirty="0" err="1">
                <a:latin typeface="Consolas" panose="020B0609020204030204" pitchFamily="49" charset="0"/>
              </a:rPr>
              <a:t>ans</a:t>
            </a:r>
            <a:r>
              <a:rPr lang="en-US" sz="1400" dirty="0">
                <a:latin typeface="Consolas" panose="020B0609020204030204" pitchFamily="49" charset="0"/>
              </a:rPr>
              <a:t>/</a:t>
            </a:r>
            <a:r>
              <a:rPr lang="en-US" sz="1400" dirty="0" err="1">
                <a:latin typeface="Consolas" panose="020B0609020204030204" pitchFamily="49" charset="0"/>
              </a:rPr>
              <a:t>detAtA</a:t>
            </a:r>
            <a:endParaRPr lang="en-US" sz="1400" dirty="0">
              <a:latin typeface="Consolas" panose="020B0609020204030204" pitchFamily="49" charset="0"/>
            </a:endParaRPr>
          </a:p>
          <a:p>
            <a:pPr marL="457200" lvl="1" indent="0">
              <a:buNone/>
            </a:pPr>
            <a:r>
              <a:rPr lang="en-US" sz="1400" dirty="0">
                <a:latin typeface="Consolas" panose="020B0609020204030204" pitchFamily="49" charset="0"/>
              </a:rPr>
              <a:t>    </a:t>
            </a:r>
            <a:r>
              <a:rPr lang="en-US" sz="1400" dirty="0" err="1">
                <a:latin typeface="Consolas" panose="020B0609020204030204" pitchFamily="49" charset="0"/>
              </a:rPr>
              <a:t>ans</a:t>
            </a:r>
            <a:r>
              <a:rPr lang="en-US" sz="1400" dirty="0">
                <a:latin typeface="Consolas" panose="020B0609020204030204" pitchFamily="49" charset="0"/>
              </a:rPr>
              <a:t> =</a:t>
            </a:r>
          </a:p>
          <a:p>
            <a:pPr marL="457200" lvl="1" indent="0">
              <a:buNone/>
            </a:pPr>
            <a:r>
              <a:rPr lang="en-US" sz="1100" dirty="0">
                <a:latin typeface="Consolas" panose="020B0609020204030204" pitchFamily="49" charset="0"/>
              </a:rPr>
              <a:t>      -0.054545 -0.042424 -0.030303 -0.018182  -0.0060606 0.0060606 0.018182 0.030303 0.042424 0.054545</a:t>
            </a:r>
          </a:p>
          <a:p>
            <a:pPr marL="457200" lvl="1" indent="0">
              <a:buNone/>
            </a:pPr>
            <a:r>
              <a:rPr lang="en-US" sz="1100" dirty="0">
                <a:latin typeface="Consolas" panose="020B0609020204030204" pitchFamily="49" charset="0"/>
              </a:rPr>
              <a:t>      -0.14545  -0.090909 -0.036364  0.018182   0.072727  0.12727   0.18182   0.23636 0.29091  0.34545</a:t>
            </a:r>
          </a:p>
        </p:txBody>
      </p:sp>
      <p:sp>
        <p:nvSpPr>
          <p:cNvPr id="4" name="Footer Placeholder 3">
            <a:extLst>
              <a:ext uri="{FF2B5EF4-FFF2-40B4-BE49-F238E27FC236}">
                <a16:creationId xmlns:a16="http://schemas.microsoft.com/office/drawing/2014/main" id="{8CCAF046-9864-43F7-AD31-E76BEE6F23FE}"/>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8C06E4D-2CF2-4825-8A6D-A85B83B35C01}"/>
              </a:ext>
            </a:extLst>
          </p:cNvPr>
          <p:cNvSpPr>
            <a:spLocks noGrp="1"/>
          </p:cNvSpPr>
          <p:nvPr>
            <p:ph type="sldNum" sz="quarter" idx="12"/>
          </p:nvPr>
        </p:nvSpPr>
        <p:spPr/>
        <p:txBody>
          <a:bodyPr/>
          <a:lstStyle/>
          <a:p>
            <a:fld id="{42EF6DC8-DA9C-4533-8A40-BB00A2545AF8}" type="slidenum">
              <a:rPr lang="en-CA" smtClean="0"/>
              <a:pPr/>
              <a:t>13</a:t>
            </a:fld>
            <a:endParaRPr lang="en-CA"/>
          </a:p>
        </p:txBody>
      </p:sp>
      <p:sp>
        <p:nvSpPr>
          <p:cNvPr id="7" name="Rectangle 6"/>
          <p:cNvSpPr/>
          <p:nvPr/>
        </p:nvSpPr>
        <p:spPr>
          <a:xfrm>
            <a:off x="464403" y="6121965"/>
            <a:ext cx="2844341"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Matlab code is provided for </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demonstration purposes and is not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required for the examination.</a:t>
            </a:r>
            <a:endParaRPr lang="en-CA"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2" y="6291652"/>
            <a:ext cx="396241" cy="399289"/>
          </a:xfrm>
          <a:prstGeom prst="rect">
            <a:avLst/>
          </a:prstGeom>
        </p:spPr>
      </p:pic>
    </p:spTree>
    <p:custDataLst>
      <p:tags r:id="rId1"/>
    </p:custDataLst>
    <p:extLst>
      <p:ext uri="{BB962C8B-B14F-4D97-AF65-F5344CB8AC3E}">
        <p14:creationId xmlns:p14="http://schemas.microsoft.com/office/powerpoint/2010/main" val="286061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DBB11-9B43-4D5A-9539-9A112E6BFE85}"/>
              </a:ext>
            </a:extLst>
          </p:cNvPr>
          <p:cNvSpPr>
            <a:spLocks noGrp="1"/>
          </p:cNvSpPr>
          <p:nvPr>
            <p:ph idx="1"/>
          </p:nvPr>
        </p:nvSpPr>
        <p:spPr/>
        <p:txBody>
          <a:bodyPr/>
          <a:lstStyle/>
          <a:p>
            <a:r>
              <a:rPr lang="en-US" dirty="0"/>
              <a:t>Consider this data from a system that is clearly accelerating</a:t>
            </a:r>
          </a:p>
          <a:p>
            <a:pPr lvl="1"/>
            <a:r>
              <a:rPr lang="en-US" dirty="0"/>
              <a:t>Using a least-squares linear polynomial would be wrong</a:t>
            </a:r>
          </a:p>
          <a:p>
            <a:pPr lvl="1"/>
            <a:r>
              <a:rPr lang="en-US" dirty="0"/>
              <a:t>We should use a </a:t>
            </a:r>
            <a:br>
              <a:rPr lang="en-US" dirty="0"/>
            </a:br>
            <a:r>
              <a:rPr lang="en-US" dirty="0"/>
              <a:t>        least-squares quadratic polynomial</a:t>
            </a:r>
          </a:p>
        </p:txBody>
      </p:sp>
      <p:cxnSp>
        <p:nvCxnSpPr>
          <p:cNvPr id="45" name="Straight Connector 44">
            <a:extLst>
              <a:ext uri="{FF2B5EF4-FFF2-40B4-BE49-F238E27FC236}">
                <a16:creationId xmlns:a16="http://schemas.microsoft.com/office/drawing/2014/main" id="{964C71C3-F1B1-4799-8156-E064E34BE704}"/>
              </a:ext>
            </a:extLst>
          </p:cNvPr>
          <p:cNvCxnSpPr>
            <a:cxnSpLocks/>
          </p:cNvCxnSpPr>
          <p:nvPr/>
        </p:nvCxnSpPr>
        <p:spPr>
          <a:xfrm flipV="1">
            <a:off x="2373015" y="3329588"/>
            <a:ext cx="4559007" cy="1723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B48FD62E-CE57-4868-8524-5A7AD0CC9A21}"/>
              </a:ext>
            </a:extLst>
          </p:cNvPr>
          <p:cNvSpPr/>
          <p:nvPr/>
        </p:nvSpPr>
        <p:spPr>
          <a:xfrm rot="8347432" flipH="1">
            <a:off x="2171800" y="2926519"/>
            <a:ext cx="4881574" cy="1696344"/>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A30A7-C8EF-41E7-8EAA-E65381FA1C8D}"/>
              </a:ext>
            </a:extLst>
          </p:cNvPr>
          <p:cNvSpPr>
            <a:spLocks noGrp="1"/>
          </p:cNvSpPr>
          <p:nvPr>
            <p:ph type="title"/>
          </p:nvPr>
        </p:nvSpPr>
        <p:spPr/>
        <p:txBody>
          <a:bodyPr/>
          <a:lstStyle/>
          <a:p>
            <a:r>
              <a:rPr lang="en-US" dirty="0"/>
              <a:t>Linear or quadratic least-squares</a:t>
            </a:r>
          </a:p>
        </p:txBody>
      </p:sp>
      <p:sp>
        <p:nvSpPr>
          <p:cNvPr id="4" name="Footer Placeholder 3">
            <a:extLst>
              <a:ext uri="{FF2B5EF4-FFF2-40B4-BE49-F238E27FC236}">
                <a16:creationId xmlns:a16="http://schemas.microsoft.com/office/drawing/2014/main" id="{BA7F2322-567C-4A18-8B2E-74DB4A5032A3}"/>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F5F8E22-1F73-4FA7-9399-BDBE0B984A95}"/>
              </a:ext>
            </a:extLst>
          </p:cNvPr>
          <p:cNvSpPr>
            <a:spLocks noGrp="1"/>
          </p:cNvSpPr>
          <p:nvPr>
            <p:ph type="sldNum" sz="quarter" idx="12"/>
          </p:nvPr>
        </p:nvSpPr>
        <p:spPr/>
        <p:txBody>
          <a:bodyPr/>
          <a:lstStyle/>
          <a:p>
            <a:fld id="{42EF6DC8-DA9C-4533-8A40-BB00A2545AF8}" type="slidenum">
              <a:rPr lang="en-CA" smtClean="0"/>
              <a:pPr/>
              <a:t>14</a:t>
            </a:fld>
            <a:endParaRPr lang="en-CA"/>
          </a:p>
        </p:txBody>
      </p:sp>
      <p:cxnSp>
        <p:nvCxnSpPr>
          <p:cNvPr id="9" name="Straight Connector 8">
            <a:extLst>
              <a:ext uri="{FF2B5EF4-FFF2-40B4-BE49-F238E27FC236}">
                <a16:creationId xmlns:a16="http://schemas.microsoft.com/office/drawing/2014/main" id="{12241A7B-85E8-42EA-BA87-273C13A1BF8B}"/>
              </a:ext>
            </a:extLst>
          </p:cNvPr>
          <p:cNvCxnSpPr>
            <a:cxnSpLocks/>
          </p:cNvCxnSpPr>
          <p:nvPr/>
        </p:nvCxnSpPr>
        <p:spPr>
          <a:xfrm flipH="1">
            <a:off x="2097957" y="5378056"/>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E0D5F8-08F6-4A6F-814E-3CD3210B1D81}"/>
              </a:ext>
            </a:extLst>
          </p:cNvPr>
          <p:cNvCxnSpPr>
            <a:cxnSpLocks/>
          </p:cNvCxnSpPr>
          <p:nvPr/>
        </p:nvCxnSpPr>
        <p:spPr>
          <a:xfrm>
            <a:off x="2420800"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DCC3C65-6155-4B88-9D57-ED2FD1F8AC1F}"/>
              </a:ext>
            </a:extLst>
          </p:cNvPr>
          <p:cNvSpPr/>
          <p:nvPr/>
        </p:nvSpPr>
        <p:spPr>
          <a:xfrm>
            <a:off x="2373015" y="462792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EE3D0701-60B8-496F-9B9D-16759D7834EE}"/>
              </a:ext>
            </a:extLst>
          </p:cNvPr>
          <p:cNvCxnSpPr>
            <a:cxnSpLocks/>
          </p:cNvCxnSpPr>
          <p:nvPr/>
        </p:nvCxnSpPr>
        <p:spPr>
          <a:xfrm>
            <a:off x="2917149"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77AF912-0FE1-4A26-B039-DFF2823FE567}"/>
              </a:ext>
            </a:extLst>
          </p:cNvPr>
          <p:cNvSpPr/>
          <p:nvPr/>
        </p:nvSpPr>
        <p:spPr>
          <a:xfrm>
            <a:off x="2869364" y="471321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7355A7D-E5A1-45F3-89E2-089F66E248E7}"/>
              </a:ext>
            </a:extLst>
          </p:cNvPr>
          <p:cNvCxnSpPr>
            <a:cxnSpLocks/>
          </p:cNvCxnSpPr>
          <p:nvPr/>
        </p:nvCxnSpPr>
        <p:spPr>
          <a:xfrm>
            <a:off x="3413498"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7915B80-19AE-4973-8894-D1A81EFF419C}"/>
              </a:ext>
            </a:extLst>
          </p:cNvPr>
          <p:cNvSpPr/>
          <p:nvPr/>
        </p:nvSpPr>
        <p:spPr>
          <a:xfrm>
            <a:off x="3365713" y="45971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E5F3DF16-CBD2-468E-8196-59BB92FE6100}"/>
              </a:ext>
            </a:extLst>
          </p:cNvPr>
          <p:cNvCxnSpPr>
            <a:cxnSpLocks/>
          </p:cNvCxnSpPr>
          <p:nvPr/>
        </p:nvCxnSpPr>
        <p:spPr>
          <a:xfrm>
            <a:off x="3909847"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34ACF94-C4BC-4086-A3DE-9896D46A893A}"/>
              </a:ext>
            </a:extLst>
          </p:cNvPr>
          <p:cNvSpPr/>
          <p:nvPr/>
        </p:nvSpPr>
        <p:spPr>
          <a:xfrm>
            <a:off x="3862062" y="473278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1F1D9D76-89A8-46A5-A034-150EB52D6D7B}"/>
              </a:ext>
            </a:extLst>
          </p:cNvPr>
          <p:cNvCxnSpPr>
            <a:cxnSpLocks/>
          </p:cNvCxnSpPr>
          <p:nvPr/>
        </p:nvCxnSpPr>
        <p:spPr>
          <a:xfrm>
            <a:off x="4406196"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76B86E8-8A4A-4355-B63A-CA2AA845E9FC}"/>
              </a:ext>
            </a:extLst>
          </p:cNvPr>
          <p:cNvSpPr/>
          <p:nvPr/>
        </p:nvSpPr>
        <p:spPr>
          <a:xfrm>
            <a:off x="4358411" y="45915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67C71523-2DDA-4F26-9DCB-FA7582A83C18}"/>
              </a:ext>
            </a:extLst>
          </p:cNvPr>
          <p:cNvCxnSpPr>
            <a:cxnSpLocks/>
          </p:cNvCxnSpPr>
          <p:nvPr/>
        </p:nvCxnSpPr>
        <p:spPr>
          <a:xfrm>
            <a:off x="4902545"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2D132C5-6CEA-438C-8BC4-2F270834FE5C}"/>
              </a:ext>
            </a:extLst>
          </p:cNvPr>
          <p:cNvSpPr/>
          <p:nvPr/>
        </p:nvSpPr>
        <p:spPr>
          <a:xfrm>
            <a:off x="4854760" y="420707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C8299CC-7168-4969-8965-EEB2D990071A}"/>
              </a:ext>
            </a:extLst>
          </p:cNvPr>
          <p:cNvCxnSpPr>
            <a:cxnSpLocks/>
          </p:cNvCxnSpPr>
          <p:nvPr/>
        </p:nvCxnSpPr>
        <p:spPr>
          <a:xfrm>
            <a:off x="5398894"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6DEA41AC-CEBD-42AD-B6C4-1637DCE0B879}"/>
              </a:ext>
            </a:extLst>
          </p:cNvPr>
          <p:cNvSpPr/>
          <p:nvPr/>
        </p:nvSpPr>
        <p:spPr>
          <a:xfrm>
            <a:off x="5351109" y="424203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95656A6-5083-4645-8CB1-CACFCF4E7EC7}"/>
              </a:ext>
            </a:extLst>
          </p:cNvPr>
          <p:cNvCxnSpPr>
            <a:cxnSpLocks/>
          </p:cNvCxnSpPr>
          <p:nvPr/>
        </p:nvCxnSpPr>
        <p:spPr>
          <a:xfrm>
            <a:off x="5895243"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D784ACEC-FEC1-45D6-A340-875517FBC7DD}"/>
              </a:ext>
            </a:extLst>
          </p:cNvPr>
          <p:cNvSpPr/>
          <p:nvPr/>
        </p:nvSpPr>
        <p:spPr>
          <a:xfrm>
            <a:off x="5847458" y="35806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EA7DDDA-9BC1-4711-B553-B0B6F1010922}"/>
              </a:ext>
            </a:extLst>
          </p:cNvPr>
          <p:cNvCxnSpPr>
            <a:cxnSpLocks/>
          </p:cNvCxnSpPr>
          <p:nvPr/>
        </p:nvCxnSpPr>
        <p:spPr>
          <a:xfrm>
            <a:off x="6391592" y="528283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92D6D16-3C0F-4EBD-9D9F-153BE105B3BC}"/>
              </a:ext>
            </a:extLst>
          </p:cNvPr>
          <p:cNvSpPr/>
          <p:nvPr/>
        </p:nvSpPr>
        <p:spPr>
          <a:xfrm>
            <a:off x="6343807" y="315425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76C7E57-7403-482D-9547-5D1CCC10E499}"/>
              </a:ext>
            </a:extLst>
          </p:cNvPr>
          <p:cNvSpPr/>
          <p:nvPr/>
        </p:nvSpPr>
        <p:spPr>
          <a:xfrm>
            <a:off x="6343807" y="3504200"/>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1F72517-AF46-4630-A9ED-F570D0FC4B1B}"/>
              </a:ext>
            </a:extLst>
          </p:cNvPr>
          <p:cNvSpPr/>
          <p:nvPr/>
        </p:nvSpPr>
        <p:spPr>
          <a:xfrm>
            <a:off x="6345205" y="327909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E271905-74CB-45AC-83DF-497D0A556CAF}"/>
              </a:ext>
            </a:extLst>
          </p:cNvPr>
          <p:cNvSpPr/>
          <p:nvPr/>
        </p:nvSpPr>
        <p:spPr>
          <a:xfrm>
            <a:off x="6840156" y="269186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432A7D6-4EEE-44AD-9270-D92C2FFA9F15}"/>
              </a:ext>
            </a:extLst>
          </p:cNvPr>
          <p:cNvSpPr/>
          <p:nvPr/>
        </p:nvSpPr>
        <p:spPr>
          <a:xfrm>
            <a:off x="6841554" y="3305660"/>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905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1" grpId="1" animBg="1"/>
      <p:bldP spid="52" grpId="0" animBg="1"/>
      <p:bldP spid="52" grpId="1" animBg="1"/>
      <p:bldP spid="54" grpId="0" animBg="1"/>
      <p:bldP spid="55" grpId="0" animBg="1"/>
      <p:bldP spid="5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r>
              <a:rPr lang="en-US" dirty="0"/>
              <a:t>We can do the same for a least-squares quadratic:</a:t>
            </a:r>
          </a:p>
          <a:p>
            <a:endParaRPr lang="en-US" dirty="0"/>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15</a:t>
            </a:fld>
            <a:endParaRPr lang="en-CA"/>
          </a:p>
        </p:txBody>
      </p:sp>
      <p:cxnSp>
        <p:nvCxnSpPr>
          <p:cNvPr id="7" name="Straight Connector 6">
            <a:extLst>
              <a:ext uri="{FF2B5EF4-FFF2-40B4-BE49-F238E27FC236}">
                <a16:creationId xmlns:a16="http://schemas.microsoft.com/office/drawing/2014/main" id="{2773BDE6-40CE-43D9-9DD1-7CF065659A31}"/>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CBEDD0-46A3-4EA6-ACD1-D5541D8CDF08}"/>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A1CD11A-B3E7-42A5-88F5-50E12B49A523}"/>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218D7-E49B-441E-9B03-007643E8564C}"/>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7D266-1944-4D2C-9065-07CFB6B61B7B}"/>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255F12B-9115-4007-8B82-81E27FA60EB8}"/>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EDA99-DE59-4C10-9152-2F082AF002CC}"/>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477B5A-985F-44E1-B368-21E1AE34D046}"/>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6088B96B-4C00-4F93-BCCC-398BA626967B}"/>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E05E6-E224-4B75-85DE-9913971DA1EA}"/>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0C88266-21B7-4E1F-96A9-12E62316FA18}"/>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C4C69-4711-4960-A17A-1DFD8EDBFC12}"/>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8CA94061-5A61-48F4-93E8-5E9D8D05726D}"/>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4024B2-BDCC-45D1-876E-4F77F04C5F93}"/>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88C82A-2FF1-47F1-9297-93E0A781E7B5}"/>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943356-DE31-4062-8743-A9FC41513A74}"/>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0BD2F63-88BF-4129-8486-69CA19002042}"/>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a:extLst>
              <a:ext uri="{FF2B5EF4-FFF2-40B4-BE49-F238E27FC236}">
                <a16:creationId xmlns:a16="http://schemas.microsoft.com/office/drawing/2014/main" id="{95EFF72B-F7E6-48E8-9BDA-99235A61FAEE}"/>
              </a:ext>
            </a:extLst>
          </p:cNvPr>
          <p:cNvGraphicFramePr>
            <a:graphicFrameLocks noChangeAspect="1"/>
          </p:cNvGraphicFramePr>
          <p:nvPr>
            <p:extLst>
              <p:ext uri="{D42A27DB-BD31-4B8C-83A1-F6EECF244321}">
                <p14:modId xmlns:p14="http://schemas.microsoft.com/office/powerpoint/2010/main" val="781145271"/>
              </p:ext>
            </p:extLst>
          </p:nvPr>
        </p:nvGraphicFramePr>
        <p:xfrm>
          <a:off x="3565525" y="2200275"/>
          <a:ext cx="2047875" cy="1044575"/>
        </p:xfrm>
        <a:graphic>
          <a:graphicData uri="http://schemas.openxmlformats.org/presentationml/2006/ole">
            <mc:AlternateContent xmlns:mc="http://schemas.openxmlformats.org/markup-compatibility/2006">
              <mc:Choice xmlns:v="urn:schemas-microsoft-com:vml" Requires="v">
                <p:oleObj spid="_x0000_s8194" name="Equation" r:id="rId3" imgW="1396800" imgH="711000" progId="Equation.DSMT4">
                  <p:embed/>
                </p:oleObj>
              </mc:Choice>
              <mc:Fallback>
                <p:oleObj name="Equation" r:id="rId3" imgW="1396800" imgH="711000" progId="Equation.DSMT4">
                  <p:embed/>
                  <p:pic>
                    <p:nvPicPr>
                      <p:cNvPr id="30" name="Object 29">
                        <a:extLst>
                          <a:ext uri="{FF2B5EF4-FFF2-40B4-BE49-F238E27FC236}">
                            <a16:creationId xmlns:a16="http://schemas.microsoft.com/office/drawing/2014/main" id="{95EFF72B-F7E6-48E8-9BDA-99235A61FAEE}"/>
                          </a:ext>
                        </a:extLst>
                      </p:cNvPr>
                      <p:cNvPicPr/>
                      <p:nvPr/>
                    </p:nvPicPr>
                    <p:blipFill>
                      <a:blip r:embed="rId4"/>
                      <a:stretch>
                        <a:fillRect/>
                      </a:stretch>
                    </p:blipFill>
                    <p:spPr>
                      <a:xfrm>
                        <a:off x="3565525" y="2200275"/>
                        <a:ext cx="2047875" cy="1044575"/>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B450F557-1EF9-48BB-8ADC-01668E10E23C}"/>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4" name="TextBox 33">
            <a:extLst>
              <a:ext uri="{FF2B5EF4-FFF2-40B4-BE49-F238E27FC236}">
                <a16:creationId xmlns:a16="http://schemas.microsoft.com/office/drawing/2014/main" id="{3CCAC0F2-63B9-4105-9DC0-C4799A6BDFA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CF096152-D213-44C4-83B2-6C33FB5228A9}"/>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C2EF4C09-AA0B-4CBD-92E4-A59EE0197122}"/>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594310B9-78CF-4539-897A-93B79F47FEBA}"/>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98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0A8A50F4-83BD-479C-9036-F1419DBE7DB2}"/>
              </a:ext>
            </a:extLst>
          </p:cNvPr>
          <p:cNvSpPr/>
          <p:nvPr/>
        </p:nvSpPr>
        <p:spPr>
          <a:xfrm rot="20297907" flipH="1">
            <a:off x="3287136" y="4854721"/>
            <a:ext cx="434044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r>
              <a:rPr lang="en-US" dirty="0"/>
              <a:t>We can do the same for a least-squares quadratic:</a:t>
            </a:r>
          </a:p>
          <a:p>
            <a:endParaRPr lang="en-US" dirty="0"/>
          </a:p>
          <a:p>
            <a:endParaRPr lang="en-US" dirty="0"/>
          </a:p>
          <a:p>
            <a:endParaRPr lang="en-US" dirty="0"/>
          </a:p>
          <a:p>
            <a:pPr lvl="1"/>
            <a:r>
              <a:rPr lang="en-US" dirty="0"/>
              <a:t>More simply, we have that</a:t>
            </a:r>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16</a:t>
            </a:fld>
            <a:endParaRPr lang="en-CA"/>
          </a:p>
        </p:txBody>
      </p:sp>
      <p:cxnSp>
        <p:nvCxnSpPr>
          <p:cNvPr id="7" name="Straight Connector 6">
            <a:extLst>
              <a:ext uri="{FF2B5EF4-FFF2-40B4-BE49-F238E27FC236}">
                <a16:creationId xmlns:a16="http://schemas.microsoft.com/office/drawing/2014/main" id="{2773BDE6-40CE-43D9-9DD1-7CF065659A31}"/>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CBEDD0-46A3-4EA6-ACD1-D5541D8CDF08}"/>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A1CD11A-B3E7-42A5-88F5-50E12B49A523}"/>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218D7-E49B-441E-9B03-007643E8564C}"/>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7D266-1944-4D2C-9065-07CFB6B61B7B}"/>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255F12B-9115-4007-8B82-81E27FA60EB8}"/>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EDA99-DE59-4C10-9152-2F082AF002CC}"/>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477B5A-985F-44E1-B368-21E1AE34D046}"/>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6088B96B-4C00-4F93-BCCC-398BA626967B}"/>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E05E6-E224-4B75-85DE-9913971DA1EA}"/>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0C88266-21B7-4E1F-96A9-12E62316FA18}"/>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C4C69-4711-4960-A17A-1DFD8EDBFC12}"/>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8CA94061-5A61-48F4-93E8-5E9D8D05726D}"/>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4024B2-BDCC-45D1-876E-4F77F04C5F93}"/>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88C82A-2FF1-47F1-9297-93E0A781E7B5}"/>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943356-DE31-4062-8743-A9FC41513A74}"/>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0BD2F63-88BF-4129-8486-69CA19002042}"/>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a:extLst>
              <a:ext uri="{FF2B5EF4-FFF2-40B4-BE49-F238E27FC236}">
                <a16:creationId xmlns:a16="http://schemas.microsoft.com/office/drawing/2014/main" id="{95EFF72B-F7E6-48E8-9BDA-99235A61FAEE}"/>
              </a:ext>
            </a:extLst>
          </p:cNvPr>
          <p:cNvGraphicFramePr>
            <a:graphicFrameLocks noChangeAspect="1"/>
          </p:cNvGraphicFramePr>
          <p:nvPr>
            <p:extLst>
              <p:ext uri="{D42A27DB-BD31-4B8C-83A1-F6EECF244321}">
                <p14:modId xmlns:p14="http://schemas.microsoft.com/office/powerpoint/2010/main" val="2123095749"/>
              </p:ext>
            </p:extLst>
          </p:nvPr>
        </p:nvGraphicFramePr>
        <p:xfrm>
          <a:off x="363538" y="1865313"/>
          <a:ext cx="8455025" cy="1714500"/>
        </p:xfrm>
        <a:graphic>
          <a:graphicData uri="http://schemas.openxmlformats.org/presentationml/2006/ole">
            <mc:AlternateContent xmlns:mc="http://schemas.openxmlformats.org/markup-compatibility/2006">
              <mc:Choice xmlns:v="urn:schemas-microsoft-com:vml" Requires="v">
                <p:oleObj spid="_x0000_s9218" name="Equation" r:id="rId4" imgW="5765760" imgH="1168200" progId="Equation.DSMT4">
                  <p:embed/>
                </p:oleObj>
              </mc:Choice>
              <mc:Fallback>
                <p:oleObj name="Equation" r:id="rId4" imgW="5765760" imgH="1168200" progId="Equation.DSMT4">
                  <p:embed/>
                  <p:pic>
                    <p:nvPicPr>
                      <p:cNvPr id="30" name="Object 29">
                        <a:extLst>
                          <a:ext uri="{FF2B5EF4-FFF2-40B4-BE49-F238E27FC236}">
                            <a16:creationId xmlns:a16="http://schemas.microsoft.com/office/drawing/2014/main" id="{95EFF72B-F7E6-48E8-9BDA-99235A61FAEE}"/>
                          </a:ext>
                        </a:extLst>
                      </p:cNvPr>
                      <p:cNvPicPr/>
                      <p:nvPr/>
                    </p:nvPicPr>
                    <p:blipFill>
                      <a:blip r:embed="rId5"/>
                      <a:stretch>
                        <a:fillRect/>
                      </a:stretch>
                    </p:blipFill>
                    <p:spPr>
                      <a:xfrm>
                        <a:off x="363538" y="1865313"/>
                        <a:ext cx="8455025" cy="17145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EA79D3C-88AE-4B87-8AC0-BA6DF659236D}"/>
              </a:ext>
            </a:extLst>
          </p:cNvPr>
          <p:cNvGraphicFramePr>
            <a:graphicFrameLocks noChangeAspect="1"/>
          </p:cNvGraphicFramePr>
          <p:nvPr>
            <p:extLst>
              <p:ext uri="{D42A27DB-BD31-4B8C-83A1-F6EECF244321}">
                <p14:modId xmlns:p14="http://schemas.microsoft.com/office/powerpoint/2010/main" val="1408037665"/>
              </p:ext>
            </p:extLst>
          </p:nvPr>
        </p:nvGraphicFramePr>
        <p:xfrm>
          <a:off x="1668465" y="3554045"/>
          <a:ext cx="4199659" cy="1147330"/>
        </p:xfrm>
        <a:graphic>
          <a:graphicData uri="http://schemas.openxmlformats.org/presentationml/2006/ole">
            <mc:AlternateContent xmlns:mc="http://schemas.openxmlformats.org/markup-compatibility/2006">
              <mc:Choice xmlns:v="urn:schemas-microsoft-com:vml" Requires="v">
                <p:oleObj spid="_x0000_s9219" name="Equation" r:id="rId6" imgW="2603160" imgH="711000" progId="Equation.DSMT4">
                  <p:embed/>
                </p:oleObj>
              </mc:Choice>
              <mc:Fallback>
                <p:oleObj name="Equation" r:id="rId6" imgW="2603160" imgH="711000" progId="Equation.DSMT4">
                  <p:embed/>
                  <p:pic>
                    <p:nvPicPr>
                      <p:cNvPr id="31" name="Object 30">
                        <a:extLst>
                          <a:ext uri="{FF2B5EF4-FFF2-40B4-BE49-F238E27FC236}">
                            <a16:creationId xmlns:a16="http://schemas.microsoft.com/office/drawing/2014/main" id="{DEA79D3C-88AE-4B87-8AC0-BA6DF659236D}"/>
                          </a:ext>
                        </a:extLst>
                      </p:cNvPr>
                      <p:cNvPicPr/>
                      <p:nvPr/>
                    </p:nvPicPr>
                    <p:blipFill>
                      <a:blip r:embed="rId7"/>
                      <a:stretch>
                        <a:fillRect/>
                      </a:stretch>
                    </p:blipFill>
                    <p:spPr>
                      <a:xfrm>
                        <a:off x="1668465" y="3554045"/>
                        <a:ext cx="4199659" cy="1147330"/>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B450F557-1EF9-48BB-8ADC-01668E10E23C}"/>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4" name="TextBox 33">
            <a:extLst>
              <a:ext uri="{FF2B5EF4-FFF2-40B4-BE49-F238E27FC236}">
                <a16:creationId xmlns:a16="http://schemas.microsoft.com/office/drawing/2014/main" id="{3CCAC0F2-63B9-4105-9DC0-C4799A6BDFA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CF096152-D213-44C4-83B2-6C33FB5228A9}"/>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C2EF4C09-AA0B-4CBD-92E4-A59EE0197122}"/>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594310B9-78CF-4539-897A-93B79F47FEBA}"/>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9A69038-9DF4-4133-81F0-4788BBEFA369}"/>
              </a:ext>
            </a:extLst>
          </p:cNvPr>
          <p:cNvSpPr txBox="1"/>
          <p:nvPr/>
        </p:nvSpPr>
        <p:spPr>
          <a:xfrm>
            <a:off x="2275969" y="4912674"/>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6" name="Rectangle 5">
            <a:extLst>
              <a:ext uri="{FF2B5EF4-FFF2-40B4-BE49-F238E27FC236}">
                <a16:creationId xmlns:a16="http://schemas.microsoft.com/office/drawing/2014/main" id="{B1B7C865-C71F-7ACC-F4D6-576260ADAA8B}"/>
              </a:ext>
            </a:extLst>
          </p:cNvPr>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24" name="Picture 23">
            <a:extLst>
              <a:ext uri="{FF2B5EF4-FFF2-40B4-BE49-F238E27FC236}">
                <a16:creationId xmlns:a16="http://schemas.microsoft.com/office/drawing/2014/main" id="{FCAC4FA5-6300-0E05-479B-905FBE3AC0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Tree>
    <p:custDataLst>
      <p:tags r:id="rId2"/>
    </p:custDataLst>
    <p:extLst>
      <p:ext uri="{BB962C8B-B14F-4D97-AF65-F5344CB8AC3E}">
        <p14:creationId xmlns:p14="http://schemas.microsoft.com/office/powerpoint/2010/main" val="33746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r>
              <a:rPr lang="en-US" dirty="0"/>
              <a:t>As before, our best approximation of the actual current value is evaluating this least-squares quadratic at </a:t>
            </a:r>
            <a:r>
              <a:rPr lang="en-US" i="1" dirty="0">
                <a:latin typeface="Times New Roman" panose="02020603050405020304" pitchFamily="18" charset="0"/>
              </a:rPr>
              <a:t>t</a:t>
            </a:r>
            <a:r>
              <a:rPr lang="en-US" dirty="0">
                <a:latin typeface="Times New Roman" panose="02020603050405020304" pitchFamily="18" charset="0"/>
              </a:rPr>
              <a:t> = 0</a:t>
            </a:r>
            <a:endParaRPr lang="en-US" dirty="0"/>
          </a:p>
          <a:p>
            <a:pPr marL="914400" lvl="2" indent="0">
              <a:buNone/>
            </a:pP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latin typeface="Times New Roman" panose="02020603050405020304" pitchFamily="18" charset="0"/>
              </a:rPr>
              <a:t>)</a:t>
            </a:r>
            <a:r>
              <a:rPr lang="en-US" dirty="0"/>
              <a:t> is best approximated by </a:t>
            </a:r>
            <a:r>
              <a:rPr lang="en-US" i="1" dirty="0">
                <a:latin typeface="Times New Roman" panose="02020603050405020304" pitchFamily="18" charset="0"/>
              </a:rPr>
              <a:t>a</a:t>
            </a:r>
            <a:r>
              <a:rPr lang="en-US" baseline="-25000" dirty="0">
                <a:latin typeface="Times New Roman" panose="02020603050405020304" pitchFamily="18" charset="0"/>
              </a:rPr>
              <a:t>0</a:t>
            </a:r>
          </a:p>
          <a:p>
            <a:pPr marL="914400" lvl="2" indent="0">
              <a:buNone/>
            </a:pPr>
            <a:endParaRPr lang="en-US" baseline="-25000" dirty="0"/>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17</a:t>
            </a:fld>
            <a:endParaRPr lang="en-CA"/>
          </a:p>
        </p:txBody>
      </p:sp>
      <p:cxnSp>
        <p:nvCxnSpPr>
          <p:cNvPr id="7" name="Straight Connector 6">
            <a:extLst>
              <a:ext uri="{FF2B5EF4-FFF2-40B4-BE49-F238E27FC236}">
                <a16:creationId xmlns:a16="http://schemas.microsoft.com/office/drawing/2014/main" id="{2773BDE6-40CE-43D9-9DD1-7CF065659A31}"/>
              </a:ext>
            </a:extLst>
          </p:cNvPr>
          <p:cNvCxnSpPr>
            <a:cxnSpLocks/>
          </p:cNvCxnSpPr>
          <p:nvPr/>
        </p:nvCxnSpPr>
        <p:spPr>
          <a:xfrm>
            <a:off x="629092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CBEDD0-46A3-4EA6-ACD1-D5541D8CDF08}"/>
              </a:ext>
            </a:extLst>
          </p:cNvPr>
          <p:cNvSpPr txBox="1"/>
          <p:nvPr/>
        </p:nvSpPr>
        <p:spPr>
          <a:xfrm>
            <a:off x="613447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A1CD11A-B3E7-42A5-88F5-50E12B49A523}"/>
              </a:ext>
            </a:extLst>
          </p:cNvPr>
          <p:cNvCxnSpPr>
            <a:cxnSpLocks/>
          </p:cNvCxnSpPr>
          <p:nvPr/>
        </p:nvCxnSpPr>
        <p:spPr>
          <a:xfrm flipH="1">
            <a:off x="2190235" y="6268153"/>
            <a:ext cx="5334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218D7-E49B-441E-9B03-007643E8564C}"/>
              </a:ext>
            </a:extLst>
          </p:cNvPr>
          <p:cNvCxnSpPr>
            <a:cxnSpLocks/>
          </p:cNvCxnSpPr>
          <p:nvPr/>
        </p:nvCxnSpPr>
        <p:spPr>
          <a:xfrm>
            <a:off x="53316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7D266-1944-4D2C-9065-07CFB6B61B7B}"/>
              </a:ext>
            </a:extLst>
          </p:cNvPr>
          <p:cNvSpPr txBox="1"/>
          <p:nvPr/>
        </p:nvSpPr>
        <p:spPr>
          <a:xfrm>
            <a:off x="505655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255F12B-9115-4007-8B82-81E27FA60EB8}"/>
              </a:ext>
            </a:extLst>
          </p:cNvPr>
          <p:cNvCxnSpPr>
            <a:cxnSpLocks/>
          </p:cNvCxnSpPr>
          <p:nvPr/>
        </p:nvCxnSpPr>
        <p:spPr>
          <a:xfrm>
            <a:off x="533597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EDA99-DE59-4C10-9152-2F082AF002CC}"/>
              </a:ext>
            </a:extLst>
          </p:cNvPr>
          <p:cNvCxnSpPr>
            <a:cxnSpLocks/>
          </p:cNvCxnSpPr>
          <p:nvPr/>
        </p:nvCxnSpPr>
        <p:spPr>
          <a:xfrm>
            <a:off x="44061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477B5A-985F-44E1-B368-21E1AE34D046}"/>
              </a:ext>
            </a:extLst>
          </p:cNvPr>
          <p:cNvSpPr txBox="1"/>
          <p:nvPr/>
        </p:nvSpPr>
        <p:spPr>
          <a:xfrm>
            <a:off x="414068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6088B96B-4C00-4F93-BCCC-398BA626967B}"/>
              </a:ext>
            </a:extLst>
          </p:cNvPr>
          <p:cNvCxnSpPr>
            <a:cxnSpLocks/>
          </p:cNvCxnSpPr>
          <p:nvPr/>
        </p:nvCxnSpPr>
        <p:spPr>
          <a:xfrm>
            <a:off x="345963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E05E6-E224-4B75-85DE-9913971DA1EA}"/>
              </a:ext>
            </a:extLst>
          </p:cNvPr>
          <p:cNvSpPr txBox="1"/>
          <p:nvPr/>
        </p:nvSpPr>
        <p:spPr>
          <a:xfrm>
            <a:off x="318573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0C88266-21B7-4E1F-96A9-12E62316FA18}"/>
              </a:ext>
            </a:extLst>
          </p:cNvPr>
          <p:cNvCxnSpPr>
            <a:cxnSpLocks/>
          </p:cNvCxnSpPr>
          <p:nvPr/>
        </p:nvCxnSpPr>
        <p:spPr>
          <a:xfrm>
            <a:off x="251307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C4C69-4711-4960-A17A-1DFD8EDBFC12}"/>
              </a:ext>
            </a:extLst>
          </p:cNvPr>
          <p:cNvSpPr txBox="1"/>
          <p:nvPr/>
        </p:nvSpPr>
        <p:spPr>
          <a:xfrm>
            <a:off x="221401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id="{8B6F8FC1-CD11-45BF-9867-672340E3BBAA}"/>
              </a:ext>
            </a:extLst>
          </p:cNvPr>
          <p:cNvGraphicFramePr>
            <a:graphicFrameLocks noChangeAspect="1"/>
          </p:cNvGraphicFramePr>
          <p:nvPr>
            <p:extLst>
              <p:ext uri="{D42A27DB-BD31-4B8C-83A1-F6EECF244321}">
                <p14:modId xmlns:p14="http://schemas.microsoft.com/office/powerpoint/2010/main" val="442271374"/>
              </p:ext>
            </p:extLst>
          </p:nvPr>
        </p:nvGraphicFramePr>
        <p:xfrm>
          <a:off x="3013075" y="2836863"/>
          <a:ext cx="4078288" cy="406400"/>
        </p:xfrm>
        <a:graphic>
          <a:graphicData uri="http://schemas.openxmlformats.org/presentationml/2006/ole">
            <mc:AlternateContent xmlns:mc="http://schemas.openxmlformats.org/markup-compatibility/2006">
              <mc:Choice xmlns:v="urn:schemas-microsoft-com:vml" Requires="v">
                <p:oleObj spid="_x0000_s10242" name="Equation" r:id="rId4" imgW="2298600" imgH="228600" progId="Equation.DSMT4">
                  <p:embed/>
                </p:oleObj>
              </mc:Choice>
              <mc:Fallback>
                <p:oleObj name="Equation" r:id="rId4" imgW="2298600" imgH="228600" progId="Equation.DSMT4">
                  <p:embed/>
                  <p:pic>
                    <p:nvPicPr>
                      <p:cNvPr id="39" name="Object 38">
                        <a:extLst>
                          <a:ext uri="{FF2B5EF4-FFF2-40B4-BE49-F238E27FC236}">
                            <a16:creationId xmlns:a16="http://schemas.microsoft.com/office/drawing/2014/main" id="{8B6F8FC1-CD11-45BF-9867-672340E3BBAA}"/>
                          </a:ext>
                        </a:extLst>
                      </p:cNvPr>
                      <p:cNvPicPr/>
                      <p:nvPr/>
                    </p:nvPicPr>
                    <p:blipFill>
                      <a:blip r:embed="rId5"/>
                      <a:stretch>
                        <a:fillRect/>
                      </a:stretch>
                    </p:blipFill>
                    <p:spPr>
                      <a:xfrm>
                        <a:off x="3013075" y="2836863"/>
                        <a:ext cx="4078288" cy="406400"/>
                      </a:xfrm>
                      <a:prstGeom prst="rect">
                        <a:avLst/>
                      </a:prstGeom>
                    </p:spPr>
                  </p:pic>
                </p:oleObj>
              </mc:Fallback>
            </mc:AlternateContent>
          </a:graphicData>
        </a:graphic>
      </p:graphicFrame>
      <p:cxnSp>
        <p:nvCxnSpPr>
          <p:cNvPr id="43" name="Straight Connector 42">
            <a:extLst>
              <a:ext uri="{FF2B5EF4-FFF2-40B4-BE49-F238E27FC236}">
                <a16:creationId xmlns:a16="http://schemas.microsoft.com/office/drawing/2014/main" id="{73C9922D-892E-41D3-9A7F-C05C34BC856D}"/>
              </a:ext>
            </a:extLst>
          </p:cNvPr>
          <p:cNvCxnSpPr>
            <a:cxnSpLocks/>
          </p:cNvCxnSpPr>
          <p:nvPr/>
        </p:nvCxnSpPr>
        <p:spPr>
          <a:xfrm>
            <a:off x="7248669"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F4D7F77-585C-45FA-807A-9895746EF4E6}"/>
              </a:ext>
            </a:extLst>
          </p:cNvPr>
          <p:cNvSpPr txBox="1"/>
          <p:nvPr/>
        </p:nvSpPr>
        <p:spPr>
          <a:xfrm>
            <a:off x="7092216" y="6347543"/>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C368FB13-2F0F-40EB-A02D-B7DBE9BA7357}"/>
              </a:ext>
            </a:extLst>
          </p:cNvPr>
          <p:cNvCxnSpPr>
            <a:cxnSpLocks/>
          </p:cNvCxnSpPr>
          <p:nvPr/>
        </p:nvCxnSpPr>
        <p:spPr>
          <a:xfrm>
            <a:off x="6289374"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reeform: Shape 54">
            <a:extLst>
              <a:ext uri="{FF2B5EF4-FFF2-40B4-BE49-F238E27FC236}">
                <a16:creationId xmlns:a16="http://schemas.microsoft.com/office/drawing/2014/main" id="{07737E64-3B71-4F69-B7F6-725069F27179}"/>
              </a:ext>
            </a:extLst>
          </p:cNvPr>
          <p:cNvSpPr/>
          <p:nvPr/>
        </p:nvSpPr>
        <p:spPr>
          <a:xfrm rot="20601967" flipH="1">
            <a:off x="2260275" y="4775392"/>
            <a:ext cx="530498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ECFAD73-8F52-443E-9501-25D0F1F44A4E}"/>
              </a:ext>
            </a:extLst>
          </p:cNvPr>
          <p:cNvSpPr/>
          <p:nvPr/>
        </p:nvSpPr>
        <p:spPr>
          <a:xfrm>
            <a:off x="341391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EEA064F-2287-4BBF-9218-1F9F54DB02A5}"/>
              </a:ext>
            </a:extLst>
          </p:cNvPr>
          <p:cNvSpPr/>
          <p:nvPr/>
        </p:nvSpPr>
        <p:spPr>
          <a:xfrm>
            <a:off x="529104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01838AA-6641-4743-A62A-ABA2BD6C38CD}"/>
              </a:ext>
            </a:extLst>
          </p:cNvPr>
          <p:cNvSpPr/>
          <p:nvPr/>
        </p:nvSpPr>
        <p:spPr>
          <a:xfrm>
            <a:off x="624143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F18D498-9577-4234-8773-C605A41A16A0}"/>
              </a:ext>
            </a:extLst>
          </p:cNvPr>
          <p:cNvSpPr/>
          <p:nvPr/>
        </p:nvSpPr>
        <p:spPr>
          <a:xfrm>
            <a:off x="435670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FBD446-ABAB-48EF-83A8-512899B9EFD0}"/>
              </a:ext>
            </a:extLst>
          </p:cNvPr>
          <p:cNvSpPr/>
          <p:nvPr/>
        </p:nvSpPr>
        <p:spPr>
          <a:xfrm>
            <a:off x="246529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97BD2FF-913C-477C-9ED9-58A440526668}"/>
              </a:ext>
            </a:extLst>
          </p:cNvPr>
          <p:cNvSpPr txBox="1"/>
          <p:nvPr/>
        </p:nvSpPr>
        <p:spPr>
          <a:xfrm>
            <a:off x="212757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63" name="TextBox 62">
            <a:extLst>
              <a:ext uri="{FF2B5EF4-FFF2-40B4-BE49-F238E27FC236}">
                <a16:creationId xmlns:a16="http://schemas.microsoft.com/office/drawing/2014/main" id="{167347C0-2468-4DBF-A4EF-CA51A3A785E1}"/>
              </a:ext>
            </a:extLst>
          </p:cNvPr>
          <p:cNvSpPr txBox="1"/>
          <p:nvPr/>
        </p:nvSpPr>
        <p:spPr>
          <a:xfrm>
            <a:off x="346683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64" name="TextBox 63">
            <a:extLst>
              <a:ext uri="{FF2B5EF4-FFF2-40B4-BE49-F238E27FC236}">
                <a16:creationId xmlns:a16="http://schemas.microsoft.com/office/drawing/2014/main" id="{88573133-B47E-4029-937D-7EAAD79EE0FC}"/>
              </a:ext>
            </a:extLst>
          </p:cNvPr>
          <p:cNvSpPr txBox="1"/>
          <p:nvPr/>
        </p:nvSpPr>
        <p:spPr>
          <a:xfrm>
            <a:off x="382516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65" name="TextBox 64">
            <a:extLst>
              <a:ext uri="{FF2B5EF4-FFF2-40B4-BE49-F238E27FC236}">
                <a16:creationId xmlns:a16="http://schemas.microsoft.com/office/drawing/2014/main" id="{CDB81A75-A5E8-4844-9CA3-74FE77EC0D8F}"/>
              </a:ext>
            </a:extLst>
          </p:cNvPr>
          <p:cNvSpPr txBox="1"/>
          <p:nvPr/>
        </p:nvSpPr>
        <p:spPr>
          <a:xfrm>
            <a:off x="535579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66" name="TextBox 65">
            <a:extLst>
              <a:ext uri="{FF2B5EF4-FFF2-40B4-BE49-F238E27FC236}">
                <a16:creationId xmlns:a16="http://schemas.microsoft.com/office/drawing/2014/main" id="{D587DF46-B2FF-4287-AF5F-D934F46D4BF3}"/>
              </a:ext>
            </a:extLst>
          </p:cNvPr>
          <p:cNvSpPr txBox="1"/>
          <p:nvPr/>
        </p:nvSpPr>
        <p:spPr>
          <a:xfrm>
            <a:off x="636813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D3093450-3FB2-4174-BA8F-1364EF1D3C00}"/>
              </a:ext>
            </a:extLst>
          </p:cNvPr>
          <p:cNvSpPr txBox="1"/>
          <p:nvPr/>
        </p:nvSpPr>
        <p:spPr>
          <a:xfrm>
            <a:off x="1203729" y="4921558"/>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68" name="Oval 67">
            <a:extLst>
              <a:ext uri="{FF2B5EF4-FFF2-40B4-BE49-F238E27FC236}">
                <a16:creationId xmlns:a16="http://schemas.microsoft.com/office/drawing/2014/main" id="{B9B073AE-8432-41B2-B48C-3F1562356C7E}"/>
              </a:ext>
            </a:extLst>
          </p:cNvPr>
          <p:cNvSpPr/>
          <p:nvPr/>
        </p:nvSpPr>
        <p:spPr>
          <a:xfrm>
            <a:off x="6244226" y="465190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0609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AB89D9-92B1-4E25-9CBB-4ED273BAE027}"/>
              </a:ext>
            </a:extLst>
          </p:cNvPr>
          <p:cNvSpPr/>
          <p:nvPr/>
        </p:nvSpPr>
        <p:spPr>
          <a:xfrm>
            <a:off x="5347402" y="6182066"/>
            <a:ext cx="1883209" cy="151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pPr lvl="0"/>
            <a:r>
              <a:rPr lang="en-US" dirty="0">
                <a:solidFill>
                  <a:prstClr val="white"/>
                </a:solidFill>
              </a:rPr>
              <a:t>Again, we can estimate the value around </a:t>
            </a:r>
            <a:r>
              <a:rPr lang="en-US" i="1" dirty="0" err="1">
                <a:solidFill>
                  <a:prstClr val="white"/>
                </a:solidFill>
                <a:latin typeface="Times New Roman" panose="02020603050405020304" pitchFamily="18" charset="0"/>
              </a:rPr>
              <a:t>t</a:t>
            </a:r>
            <a:r>
              <a:rPr lang="en-US" i="1" baseline="-25000" dirty="0" err="1">
                <a:solidFill>
                  <a:prstClr val="white"/>
                </a:solidFill>
                <a:latin typeface="Times New Roman" panose="02020603050405020304" pitchFamily="18" charset="0"/>
              </a:rPr>
              <a:t>n</a:t>
            </a:r>
            <a:r>
              <a:rPr lang="en-US" dirty="0">
                <a:solidFill>
                  <a:prstClr val="white"/>
                </a:solidFill>
              </a:rPr>
              <a:t>:</a:t>
            </a:r>
          </a:p>
          <a:p>
            <a:pPr lvl="1"/>
            <a:r>
              <a:rPr lang="en-US" dirty="0">
                <a:solidFill>
                  <a:prstClr val="white"/>
                </a:solidFill>
              </a:rPr>
              <a:t>Given                        , then if                     , then  </a:t>
            </a:r>
          </a:p>
          <a:p>
            <a:pPr lvl="2"/>
            <a:r>
              <a:rPr lang="en-US" dirty="0">
                <a:solidFill>
                  <a:prstClr val="white"/>
                </a:solidFill>
              </a:rPr>
              <a:t>Recall that least-squares allows us to extrapolate into the future</a:t>
            </a:r>
          </a:p>
          <a:p>
            <a:pPr lvl="1"/>
            <a:r>
              <a:rPr lang="en-US" dirty="0">
                <a:solidFill>
                  <a:prstClr val="white"/>
                </a:solidFill>
              </a:rPr>
              <a:t>Then, </a:t>
            </a:r>
            <a:r>
              <a:rPr lang="en-US" i="1" dirty="0">
                <a:solidFill>
                  <a:prstClr val="white"/>
                </a:solidFill>
                <a:latin typeface="Times New Roman" panose="02020603050405020304" pitchFamily="18" charset="0"/>
              </a:rPr>
              <a:t>y</a:t>
            </a:r>
            <a:r>
              <a:rPr lang="en-US" dirty="0">
                <a:solidFill>
                  <a:prstClr val="white"/>
                </a:solidFill>
                <a:latin typeface="Times New Roman" panose="02020603050405020304" pitchFamily="18" charset="0"/>
              </a:rPr>
              <a:t>(</a:t>
            </a:r>
            <a:r>
              <a:rPr lang="en-US" i="1" dirty="0" err="1">
                <a:solidFill>
                  <a:prstClr val="white"/>
                </a:solidFill>
                <a:latin typeface="Times New Roman" panose="02020603050405020304" pitchFamily="18" charset="0"/>
              </a:rPr>
              <a:t>t</a:t>
            </a:r>
            <a:r>
              <a:rPr lang="en-US" i="1" baseline="-25000" dirty="0" err="1">
                <a:solidFill>
                  <a:prstClr val="white"/>
                </a:solidFill>
                <a:latin typeface="Times New Roman" panose="02020603050405020304" pitchFamily="18" charset="0"/>
              </a:rPr>
              <a:t>n</a:t>
            </a:r>
            <a:r>
              <a:rPr lang="en-US" dirty="0">
                <a:solidFill>
                  <a:prstClr val="white"/>
                </a:solidFill>
                <a:latin typeface="Times New Roman" panose="02020603050405020304" pitchFamily="18" charset="0"/>
              </a:rPr>
              <a:t> + </a:t>
            </a:r>
            <a:r>
              <a:rPr lang="en-US" i="1" dirty="0">
                <a:solidFill>
                  <a:prstClr val="white"/>
                </a:solidFill>
                <a:latin typeface="Symbol" panose="05050102010706020507" pitchFamily="18" charset="2"/>
              </a:rPr>
              <a:t>d </a:t>
            </a:r>
            <a:r>
              <a:rPr lang="en-US" i="1" dirty="0">
                <a:solidFill>
                  <a:prstClr val="white"/>
                </a:solidFill>
                <a:latin typeface="Times New Roman" panose="02020603050405020304" pitchFamily="18" charset="0"/>
              </a:rPr>
              <a:t>h</a:t>
            </a:r>
            <a:r>
              <a:rPr lang="en-US" dirty="0">
                <a:solidFill>
                  <a:prstClr val="white"/>
                </a:solidFill>
                <a:latin typeface="Times New Roman" panose="02020603050405020304" pitchFamily="18" charset="0"/>
              </a:rPr>
              <a:t>)</a:t>
            </a:r>
            <a:r>
              <a:rPr lang="en-US" dirty="0">
                <a:solidFill>
                  <a:prstClr val="white"/>
                </a:solidFill>
              </a:rPr>
              <a:t> is best approximated by </a:t>
            </a:r>
            <a:r>
              <a:rPr lang="en-US" dirty="0">
                <a:solidFill>
                  <a:prstClr val="white"/>
                </a:solidFill>
                <a:latin typeface="Times New Roman" panose="02020603050405020304" pitchFamily="18" charset="0"/>
              </a:rPr>
              <a:t>(</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2</a:t>
            </a:r>
            <a:r>
              <a:rPr lang="en-US" i="1" dirty="0">
                <a:solidFill>
                  <a:prstClr val="white"/>
                </a:solidFill>
                <a:latin typeface="Symbol" panose="05050102010706020507" pitchFamily="18" charset="2"/>
              </a:rPr>
              <a:t>d </a:t>
            </a:r>
            <a:r>
              <a:rPr lang="en-US" dirty="0">
                <a:solidFill>
                  <a:prstClr val="white"/>
                </a:solidFill>
                <a:latin typeface="Times New Roman" panose="02020603050405020304" pitchFamily="18" charset="0"/>
              </a:rPr>
              <a:t>+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1</a:t>
            </a:r>
            <a:r>
              <a:rPr lang="en-US" dirty="0">
                <a:solidFill>
                  <a:prstClr val="white"/>
                </a:solidFill>
                <a:latin typeface="Symbol" panose="05050102010706020507" pitchFamily="18" charset="2"/>
              </a:rPr>
              <a:t>)</a:t>
            </a:r>
            <a:r>
              <a:rPr lang="en-US" i="1" dirty="0">
                <a:solidFill>
                  <a:prstClr val="white"/>
                </a:solidFill>
                <a:latin typeface="Symbol" panose="05050102010706020507" pitchFamily="18" charset="2"/>
              </a:rPr>
              <a:t>d</a:t>
            </a:r>
            <a:r>
              <a:rPr lang="en-US" dirty="0">
                <a:solidFill>
                  <a:prstClr val="white"/>
                </a:solidFill>
                <a:latin typeface="Symbol" panose="05050102010706020507" pitchFamily="18" charset="2"/>
              </a:rPr>
              <a:t> +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0</a:t>
            </a:r>
            <a:endParaRPr lang="en-US" i="1" dirty="0">
              <a:solidFill>
                <a:prstClr val="white"/>
              </a:solidFill>
              <a:latin typeface="Times New Roman" panose="02020603050405020304" pitchFamily="18" charset="0"/>
            </a:endParaRPr>
          </a:p>
          <a:p>
            <a:pPr lvl="1">
              <a:defRPr/>
            </a:pPr>
            <a:r>
              <a:rPr lang="en-US" dirty="0">
                <a:solidFill>
                  <a:prstClr val="white"/>
                </a:solidFill>
              </a:rPr>
              <a:t>Specifically, </a:t>
            </a:r>
            <a:r>
              <a:rPr lang="en-US" i="1" dirty="0">
                <a:solidFill>
                  <a:prstClr val="white"/>
                </a:solidFill>
                <a:latin typeface="Times New Roman" panose="02020603050405020304" pitchFamily="18" charset="0"/>
              </a:rPr>
              <a:t>y</a:t>
            </a:r>
            <a:r>
              <a:rPr lang="en-US" dirty="0">
                <a:solidFill>
                  <a:prstClr val="white"/>
                </a:solidFill>
                <a:latin typeface="Times New Roman" panose="02020603050405020304" pitchFamily="18" charset="0"/>
              </a:rPr>
              <a:t>(</a:t>
            </a:r>
            <a:r>
              <a:rPr lang="en-US" i="1" dirty="0">
                <a:solidFill>
                  <a:prstClr val="white"/>
                </a:solidFill>
                <a:latin typeface="Times New Roman" panose="02020603050405020304" pitchFamily="18" charset="0"/>
              </a:rPr>
              <a:t>t</a:t>
            </a:r>
            <a:r>
              <a:rPr lang="en-US" i="1" baseline="-25000" dirty="0">
                <a:solidFill>
                  <a:prstClr val="white"/>
                </a:solidFill>
                <a:latin typeface="Times New Roman" panose="02020603050405020304" pitchFamily="18" charset="0"/>
              </a:rPr>
              <a:t>n</a:t>
            </a:r>
            <a:r>
              <a:rPr lang="en-US" baseline="-25000" dirty="0">
                <a:solidFill>
                  <a:prstClr val="white"/>
                </a:solidFill>
                <a:latin typeface="Times New Roman" panose="02020603050405020304" pitchFamily="18" charset="0"/>
              </a:rPr>
              <a:t>+1</a:t>
            </a:r>
            <a:r>
              <a:rPr lang="en-US" dirty="0">
                <a:solidFill>
                  <a:prstClr val="white"/>
                </a:solidFill>
                <a:latin typeface="Times New Roman" panose="02020603050405020304" pitchFamily="18" charset="0"/>
              </a:rPr>
              <a:t>) </a:t>
            </a:r>
            <a:r>
              <a:rPr lang="en-US" dirty="0">
                <a:solidFill>
                  <a:prstClr val="white"/>
                </a:solidFill>
              </a:rPr>
              <a:t>is approximated by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2</a:t>
            </a:r>
            <a:r>
              <a:rPr lang="en-US" dirty="0">
                <a:solidFill>
                  <a:prstClr val="white"/>
                </a:solidFill>
                <a:latin typeface="Times New Roman" panose="02020603050405020304" pitchFamily="18" charset="0"/>
              </a:rPr>
              <a:t> +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1</a:t>
            </a:r>
            <a:r>
              <a:rPr lang="en-US" dirty="0">
                <a:solidFill>
                  <a:prstClr val="white"/>
                </a:solidFill>
                <a:latin typeface="Times New Roman" panose="02020603050405020304" pitchFamily="18" charset="0"/>
              </a:rPr>
              <a:t> +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0</a:t>
            </a:r>
            <a:endParaRPr lang="en-US" i="1" dirty="0">
              <a:solidFill>
                <a:prstClr val="white"/>
              </a:solidFill>
              <a:latin typeface="Times New Roman" panose="02020603050405020304" pitchFamily="18" charset="0"/>
            </a:endParaRPr>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18</a:t>
            </a:fld>
            <a:endParaRPr lang="en-CA"/>
          </a:p>
        </p:txBody>
      </p:sp>
      <p:cxnSp>
        <p:nvCxnSpPr>
          <p:cNvPr id="38" name="Straight Connector 37">
            <a:extLst>
              <a:ext uri="{FF2B5EF4-FFF2-40B4-BE49-F238E27FC236}">
                <a16:creationId xmlns:a16="http://schemas.microsoft.com/office/drawing/2014/main" id="{B71A953D-939E-4A45-BF26-197F8E2C526A}"/>
              </a:ext>
            </a:extLst>
          </p:cNvPr>
          <p:cNvCxnSpPr>
            <a:cxnSpLocks/>
          </p:cNvCxnSpPr>
          <p:nvPr/>
        </p:nvCxnSpPr>
        <p:spPr>
          <a:xfrm>
            <a:off x="629092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B9C8010-FDBE-40F5-98CD-DC85AAAED6C1}"/>
              </a:ext>
            </a:extLst>
          </p:cNvPr>
          <p:cNvSpPr txBox="1"/>
          <p:nvPr/>
        </p:nvSpPr>
        <p:spPr>
          <a:xfrm>
            <a:off x="613447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FDDDBA1A-B9FB-4A17-BCA1-4343A6EDC5F5}"/>
              </a:ext>
            </a:extLst>
          </p:cNvPr>
          <p:cNvCxnSpPr>
            <a:cxnSpLocks/>
          </p:cNvCxnSpPr>
          <p:nvPr/>
        </p:nvCxnSpPr>
        <p:spPr>
          <a:xfrm flipH="1">
            <a:off x="2190235" y="6268153"/>
            <a:ext cx="53346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F2C383-A2C9-4C8C-A84A-89265C54ACC7}"/>
              </a:ext>
            </a:extLst>
          </p:cNvPr>
          <p:cNvCxnSpPr>
            <a:cxnSpLocks/>
          </p:cNvCxnSpPr>
          <p:nvPr/>
        </p:nvCxnSpPr>
        <p:spPr>
          <a:xfrm>
            <a:off x="53316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A429CC5-A979-40A0-9E2B-1F516561B319}"/>
              </a:ext>
            </a:extLst>
          </p:cNvPr>
          <p:cNvSpPr txBox="1"/>
          <p:nvPr/>
        </p:nvSpPr>
        <p:spPr>
          <a:xfrm>
            <a:off x="505655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0258B8FC-F507-4B0A-820D-3A5A79DC426C}"/>
              </a:ext>
            </a:extLst>
          </p:cNvPr>
          <p:cNvCxnSpPr>
            <a:cxnSpLocks/>
          </p:cNvCxnSpPr>
          <p:nvPr/>
        </p:nvCxnSpPr>
        <p:spPr>
          <a:xfrm>
            <a:off x="533597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237AC86-2BF5-4CC6-83F5-1C2AF125F39D}"/>
              </a:ext>
            </a:extLst>
          </p:cNvPr>
          <p:cNvCxnSpPr>
            <a:cxnSpLocks/>
          </p:cNvCxnSpPr>
          <p:nvPr/>
        </p:nvCxnSpPr>
        <p:spPr>
          <a:xfrm>
            <a:off x="44061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38FE506-F660-438E-9371-EF0A66628E6B}"/>
              </a:ext>
            </a:extLst>
          </p:cNvPr>
          <p:cNvSpPr txBox="1"/>
          <p:nvPr/>
        </p:nvSpPr>
        <p:spPr>
          <a:xfrm>
            <a:off x="414068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1" name="Straight Connector 50">
            <a:extLst>
              <a:ext uri="{FF2B5EF4-FFF2-40B4-BE49-F238E27FC236}">
                <a16:creationId xmlns:a16="http://schemas.microsoft.com/office/drawing/2014/main" id="{21627B64-5BD7-4472-B3CA-2AFCD6002281}"/>
              </a:ext>
            </a:extLst>
          </p:cNvPr>
          <p:cNvCxnSpPr>
            <a:cxnSpLocks/>
          </p:cNvCxnSpPr>
          <p:nvPr/>
        </p:nvCxnSpPr>
        <p:spPr>
          <a:xfrm>
            <a:off x="345963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4C5C53F-9B87-4CD2-B0A6-B749B2A9D0F6}"/>
              </a:ext>
            </a:extLst>
          </p:cNvPr>
          <p:cNvSpPr txBox="1"/>
          <p:nvPr/>
        </p:nvSpPr>
        <p:spPr>
          <a:xfrm>
            <a:off x="318573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A3EED472-5B1C-479B-9121-F470DAB962C2}"/>
              </a:ext>
            </a:extLst>
          </p:cNvPr>
          <p:cNvCxnSpPr>
            <a:cxnSpLocks/>
          </p:cNvCxnSpPr>
          <p:nvPr/>
        </p:nvCxnSpPr>
        <p:spPr>
          <a:xfrm>
            <a:off x="251307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2FC775-E2B7-428B-BC53-B653E4A88237}"/>
              </a:ext>
            </a:extLst>
          </p:cNvPr>
          <p:cNvSpPr txBox="1"/>
          <p:nvPr/>
        </p:nvSpPr>
        <p:spPr>
          <a:xfrm>
            <a:off x="221401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77BC82E-A53A-4D94-856D-A9EEBF87246F}"/>
              </a:ext>
            </a:extLst>
          </p:cNvPr>
          <p:cNvCxnSpPr>
            <a:cxnSpLocks/>
          </p:cNvCxnSpPr>
          <p:nvPr/>
        </p:nvCxnSpPr>
        <p:spPr>
          <a:xfrm>
            <a:off x="7248669"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8B12F83-F4CF-4EE5-BB01-D055FAD0A8CA}"/>
              </a:ext>
            </a:extLst>
          </p:cNvPr>
          <p:cNvSpPr txBox="1"/>
          <p:nvPr/>
        </p:nvSpPr>
        <p:spPr>
          <a:xfrm>
            <a:off x="7092216" y="6347543"/>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74629B5B-7ADD-4887-A022-52A840C01686}"/>
              </a:ext>
            </a:extLst>
          </p:cNvPr>
          <p:cNvCxnSpPr>
            <a:cxnSpLocks/>
          </p:cNvCxnSpPr>
          <p:nvPr/>
        </p:nvCxnSpPr>
        <p:spPr>
          <a:xfrm>
            <a:off x="6289374" y="615829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9A94C9D8-DA6C-450F-AE7D-4A76BDF54C91}"/>
              </a:ext>
            </a:extLst>
          </p:cNvPr>
          <p:cNvSpPr/>
          <p:nvPr/>
        </p:nvSpPr>
        <p:spPr>
          <a:xfrm rot="20601967" flipH="1">
            <a:off x="2260275" y="4775392"/>
            <a:ext cx="530498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93B3756-5408-4344-9750-4C1FBFEFF056}"/>
              </a:ext>
            </a:extLst>
          </p:cNvPr>
          <p:cNvSpPr/>
          <p:nvPr/>
        </p:nvSpPr>
        <p:spPr>
          <a:xfrm>
            <a:off x="341391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62494EF-2C6F-4F41-8F10-96FFF4B363ED}"/>
              </a:ext>
            </a:extLst>
          </p:cNvPr>
          <p:cNvSpPr/>
          <p:nvPr/>
        </p:nvSpPr>
        <p:spPr>
          <a:xfrm>
            <a:off x="529104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74D487C-7196-498A-93C5-376BABC4AD0A}"/>
              </a:ext>
            </a:extLst>
          </p:cNvPr>
          <p:cNvSpPr/>
          <p:nvPr/>
        </p:nvSpPr>
        <p:spPr>
          <a:xfrm>
            <a:off x="624143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CFE1AC1-48D5-4950-921B-B68CC1AC8842}"/>
              </a:ext>
            </a:extLst>
          </p:cNvPr>
          <p:cNvSpPr/>
          <p:nvPr/>
        </p:nvSpPr>
        <p:spPr>
          <a:xfrm>
            <a:off x="435670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915C861-DA08-49B4-8741-2195D615AF4F}"/>
              </a:ext>
            </a:extLst>
          </p:cNvPr>
          <p:cNvSpPr/>
          <p:nvPr/>
        </p:nvSpPr>
        <p:spPr>
          <a:xfrm>
            <a:off x="246529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A9A49E8-4859-48D8-8ED4-C60AC96221C4}"/>
              </a:ext>
            </a:extLst>
          </p:cNvPr>
          <p:cNvSpPr txBox="1"/>
          <p:nvPr/>
        </p:nvSpPr>
        <p:spPr>
          <a:xfrm>
            <a:off x="212757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65" name="TextBox 64">
            <a:extLst>
              <a:ext uri="{FF2B5EF4-FFF2-40B4-BE49-F238E27FC236}">
                <a16:creationId xmlns:a16="http://schemas.microsoft.com/office/drawing/2014/main" id="{6390B933-F474-4FCA-9C67-4743F604E2FF}"/>
              </a:ext>
            </a:extLst>
          </p:cNvPr>
          <p:cNvSpPr txBox="1"/>
          <p:nvPr/>
        </p:nvSpPr>
        <p:spPr>
          <a:xfrm>
            <a:off x="346683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66" name="TextBox 65">
            <a:extLst>
              <a:ext uri="{FF2B5EF4-FFF2-40B4-BE49-F238E27FC236}">
                <a16:creationId xmlns:a16="http://schemas.microsoft.com/office/drawing/2014/main" id="{61D200AD-BB51-4918-AF30-712BD1B75F36}"/>
              </a:ext>
            </a:extLst>
          </p:cNvPr>
          <p:cNvSpPr txBox="1"/>
          <p:nvPr/>
        </p:nvSpPr>
        <p:spPr>
          <a:xfrm>
            <a:off x="382516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67" name="TextBox 66">
            <a:extLst>
              <a:ext uri="{FF2B5EF4-FFF2-40B4-BE49-F238E27FC236}">
                <a16:creationId xmlns:a16="http://schemas.microsoft.com/office/drawing/2014/main" id="{FAA5E21B-3FB7-4949-847C-8438CE6BA135}"/>
              </a:ext>
            </a:extLst>
          </p:cNvPr>
          <p:cNvSpPr txBox="1"/>
          <p:nvPr/>
        </p:nvSpPr>
        <p:spPr>
          <a:xfrm>
            <a:off x="535579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68" name="TextBox 67">
            <a:extLst>
              <a:ext uri="{FF2B5EF4-FFF2-40B4-BE49-F238E27FC236}">
                <a16:creationId xmlns:a16="http://schemas.microsoft.com/office/drawing/2014/main" id="{A076CB9E-BDFD-4659-9381-0FD66BF01451}"/>
              </a:ext>
            </a:extLst>
          </p:cNvPr>
          <p:cNvSpPr txBox="1"/>
          <p:nvPr/>
        </p:nvSpPr>
        <p:spPr>
          <a:xfrm>
            <a:off x="636813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698DDCA5-7E93-46AD-A5D9-D80F51ADD7F8}"/>
              </a:ext>
            </a:extLst>
          </p:cNvPr>
          <p:cNvSpPr txBox="1"/>
          <p:nvPr/>
        </p:nvSpPr>
        <p:spPr>
          <a:xfrm>
            <a:off x="1203729" y="4921558"/>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42" name="Oval 41">
            <a:extLst>
              <a:ext uri="{FF2B5EF4-FFF2-40B4-BE49-F238E27FC236}">
                <a16:creationId xmlns:a16="http://schemas.microsoft.com/office/drawing/2014/main" id="{2FB97D31-0459-4372-9CE7-AD2591A46333}"/>
              </a:ext>
            </a:extLst>
          </p:cNvPr>
          <p:cNvSpPr/>
          <p:nvPr/>
        </p:nvSpPr>
        <p:spPr>
          <a:xfrm>
            <a:off x="7192183" y="4677076"/>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Object 42">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636549762"/>
              </p:ext>
            </p:extLst>
          </p:nvPr>
        </p:nvGraphicFramePr>
        <p:xfrm>
          <a:off x="4235887" y="1876217"/>
          <a:ext cx="1171575" cy="696912"/>
        </p:xfrm>
        <a:graphic>
          <a:graphicData uri="http://schemas.openxmlformats.org/presentationml/2006/ole">
            <mc:AlternateContent xmlns:mc="http://schemas.openxmlformats.org/markup-compatibility/2006">
              <mc:Choice xmlns:v="urn:schemas-microsoft-com:vml" Requires="v">
                <p:oleObj spid="_x0000_s11266" name="Equation" r:id="rId4" imgW="660240" imgH="393480" progId="Equation.DSMT4">
                  <p:embed/>
                </p:oleObj>
              </mc:Choice>
              <mc:Fallback>
                <p:oleObj name="Equation" r:id="rId4" imgW="660240" imgH="393480" progId="Equation.DSMT4">
                  <p:embed/>
                  <p:pic>
                    <p:nvPicPr>
                      <p:cNvPr id="43" name="Object 42">
                        <a:extLst>
                          <a:ext uri="{FF2B5EF4-FFF2-40B4-BE49-F238E27FC236}">
                            <a16:creationId xmlns:a16="http://schemas.microsoft.com/office/drawing/2014/main" id="{4F0BED57-CAA8-4BD9-B5D2-2EE167B3F7CD}"/>
                          </a:ext>
                        </a:extLst>
                      </p:cNvPr>
                      <p:cNvPicPr/>
                      <p:nvPr/>
                    </p:nvPicPr>
                    <p:blipFill>
                      <a:blip r:embed="rId5"/>
                      <a:stretch>
                        <a:fillRect/>
                      </a:stretch>
                    </p:blipFill>
                    <p:spPr>
                      <a:xfrm>
                        <a:off x="4235887" y="1876217"/>
                        <a:ext cx="1171575" cy="696912"/>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2770946435"/>
              </p:ext>
            </p:extLst>
          </p:nvPr>
        </p:nvGraphicFramePr>
        <p:xfrm>
          <a:off x="1997826" y="2036387"/>
          <a:ext cx="1350963" cy="404813"/>
        </p:xfrm>
        <a:graphic>
          <a:graphicData uri="http://schemas.openxmlformats.org/presentationml/2006/ole">
            <mc:AlternateContent xmlns:mc="http://schemas.openxmlformats.org/markup-compatibility/2006">
              <mc:Choice xmlns:v="urn:schemas-microsoft-com:vml" Requires="v">
                <p:oleObj spid="_x0000_s11267" name="Equation" r:id="rId6" imgW="761760" imgH="228600" progId="Equation.DSMT4">
                  <p:embed/>
                </p:oleObj>
              </mc:Choice>
              <mc:Fallback>
                <p:oleObj name="Equation" r:id="rId6" imgW="761760" imgH="228600" progId="Equation.DSMT4">
                  <p:embed/>
                  <p:pic>
                    <p:nvPicPr>
                      <p:cNvPr id="44" name="Object 43">
                        <a:extLst>
                          <a:ext uri="{FF2B5EF4-FFF2-40B4-BE49-F238E27FC236}">
                            <a16:creationId xmlns:a16="http://schemas.microsoft.com/office/drawing/2014/main" id="{4F0BED57-CAA8-4BD9-B5D2-2EE167B3F7CD}"/>
                          </a:ext>
                        </a:extLst>
                      </p:cNvPr>
                      <p:cNvPicPr/>
                      <p:nvPr/>
                    </p:nvPicPr>
                    <p:blipFill>
                      <a:blip r:embed="rId7"/>
                      <a:stretch>
                        <a:fillRect/>
                      </a:stretch>
                    </p:blipFill>
                    <p:spPr>
                      <a:xfrm>
                        <a:off x="1997826" y="2036387"/>
                        <a:ext cx="1350963" cy="404813"/>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2146817535"/>
              </p:ext>
            </p:extLst>
          </p:nvPr>
        </p:nvGraphicFramePr>
        <p:xfrm>
          <a:off x="6066646" y="2044700"/>
          <a:ext cx="1125537" cy="314325"/>
        </p:xfrm>
        <a:graphic>
          <a:graphicData uri="http://schemas.openxmlformats.org/presentationml/2006/ole">
            <mc:AlternateContent xmlns:mc="http://schemas.openxmlformats.org/markup-compatibility/2006">
              <mc:Choice xmlns:v="urn:schemas-microsoft-com:vml" Requires="v">
                <p:oleObj spid="_x0000_s11268" name="Equation" r:id="rId8" imgW="634680" imgH="177480" progId="Equation.DSMT4">
                  <p:embed/>
                </p:oleObj>
              </mc:Choice>
              <mc:Fallback>
                <p:oleObj name="Equation" r:id="rId8" imgW="634680" imgH="177480" progId="Equation.DSMT4">
                  <p:embed/>
                  <p:pic>
                    <p:nvPicPr>
                      <p:cNvPr id="45" name="Object 44">
                        <a:extLst>
                          <a:ext uri="{FF2B5EF4-FFF2-40B4-BE49-F238E27FC236}">
                            <a16:creationId xmlns:a16="http://schemas.microsoft.com/office/drawing/2014/main" id="{4F0BED57-CAA8-4BD9-B5D2-2EE167B3F7CD}"/>
                          </a:ext>
                        </a:extLst>
                      </p:cNvPr>
                      <p:cNvPicPr/>
                      <p:nvPr/>
                    </p:nvPicPr>
                    <p:blipFill>
                      <a:blip r:embed="rId9"/>
                      <a:stretch>
                        <a:fillRect/>
                      </a:stretch>
                    </p:blipFill>
                    <p:spPr>
                      <a:xfrm>
                        <a:off x="6066646" y="2044700"/>
                        <a:ext cx="1125537" cy="314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0005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4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3DC-8991-40F1-965B-47C6C590D813}"/>
              </a:ext>
            </a:extLst>
          </p:cNvPr>
          <p:cNvSpPr>
            <a:spLocks noGrp="1"/>
          </p:cNvSpPr>
          <p:nvPr>
            <p:ph type="title"/>
          </p:nvPr>
        </p:nvSpPr>
        <p:spPr/>
        <p:txBody>
          <a:bodyPr/>
          <a:lstStyle/>
          <a:p>
            <a:r>
              <a:rPr lang="en-US" dirty="0">
                <a:latin typeface="Times New Roman" panose="02020603050405020304" pitchFamily="18" charset="0"/>
              </a:rPr>
              <a:t>O(1)</a:t>
            </a:r>
            <a:r>
              <a:rPr lang="en-US" dirty="0"/>
              <a:t> run time?</a:t>
            </a:r>
          </a:p>
        </p:txBody>
      </p:sp>
      <p:sp>
        <p:nvSpPr>
          <p:cNvPr id="3" name="Content Placeholder 2">
            <a:extLst>
              <a:ext uri="{FF2B5EF4-FFF2-40B4-BE49-F238E27FC236}">
                <a16:creationId xmlns:a16="http://schemas.microsoft.com/office/drawing/2014/main" id="{4EF5D8E4-C42A-46F8-809B-CFEFA74948DA}"/>
              </a:ext>
            </a:extLst>
          </p:cNvPr>
          <p:cNvSpPr>
            <a:spLocks noGrp="1"/>
          </p:cNvSpPr>
          <p:nvPr>
            <p:ph idx="1"/>
          </p:nvPr>
        </p:nvSpPr>
        <p:spPr>
          <a:xfrm>
            <a:off x="457200" y="1600200"/>
            <a:ext cx="8552576" cy="4525963"/>
          </a:xfrm>
        </p:spPr>
        <p:txBody>
          <a:bodyPr/>
          <a:lstStyle/>
          <a:p>
            <a:r>
              <a:rPr lang="en-US" dirty="0"/>
              <a:t>Issue:</a:t>
            </a:r>
          </a:p>
          <a:p>
            <a:pPr lvl="1"/>
            <a:r>
              <a:rPr lang="en-US" dirty="0"/>
              <a:t>This is still a single </a:t>
            </a:r>
            <a:r>
              <a:rPr lang="en-US" dirty="0">
                <a:latin typeface="Times New Roman" panose="02020603050405020304" pitchFamily="18" charset="0"/>
              </a:rPr>
              <a:t>O(</a:t>
            </a:r>
            <a:r>
              <a:rPr lang="en-US" i="1" dirty="0">
                <a:latin typeface="Times New Roman" panose="02020603050405020304" pitchFamily="18" charset="0"/>
              </a:rPr>
              <a:t>n</a:t>
            </a:r>
            <a:r>
              <a:rPr lang="en-US" dirty="0">
                <a:latin typeface="Times New Roman" panose="02020603050405020304" pitchFamily="18" charset="0"/>
              </a:rPr>
              <a:t>)</a:t>
            </a:r>
            <a:r>
              <a:rPr lang="en-US" dirty="0"/>
              <a:t> calculation with each step</a:t>
            </a:r>
          </a:p>
          <a:p>
            <a:pPr lvl="1"/>
            <a:r>
              <a:rPr lang="en-US" dirty="0"/>
              <a:t>You may note that there is a particular pattern</a:t>
            </a:r>
          </a:p>
          <a:p>
            <a:pPr lvl="1"/>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1"/>
            <a:endParaRPr lang="en-US" dirty="0">
              <a:solidFill>
                <a:prstClr val="white"/>
              </a:solidFill>
            </a:endParaRPr>
          </a:p>
          <a:p>
            <a:pPr lvl="1"/>
            <a:r>
              <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With the next step, the coefficients are now</a:t>
            </a:r>
          </a:p>
          <a:p>
            <a:pPr lvl="1"/>
            <a:endParaRPr lang="en-US" sz="1600" dirty="0">
              <a:solidFill>
                <a:prstClr val="white"/>
              </a:solidFill>
            </a:endParaRPr>
          </a:p>
          <a:p>
            <a:pPr lvl="1"/>
            <a:endParaRPr lang="en-US" sz="1600" dirty="0">
              <a:solidFill>
                <a:prstClr val="white"/>
              </a:solidFill>
            </a:endParaRPr>
          </a:p>
          <a:p>
            <a:pPr marL="457200" lvl="1" indent="0">
              <a:buNone/>
            </a:pPr>
            <a:endParaRPr lang="en-US" sz="1600" dirty="0">
              <a:solidFill>
                <a:prstClr val="white"/>
              </a:solidFill>
            </a:endParaRPr>
          </a:p>
          <a:p>
            <a:pPr lvl="1"/>
            <a:r>
              <a:rPr lang="en-US" dirty="0">
                <a:solidFill>
                  <a:prstClr val="white"/>
                </a:solidFill>
              </a:rPr>
              <a:t>Let                                                , and so we update in </a:t>
            </a:r>
            <a:r>
              <a:rPr lang="en-US" dirty="0">
                <a:solidFill>
                  <a:prstClr val="white"/>
                </a:solidFill>
                <a:latin typeface="Times New Roman" panose="02020603050405020304" pitchFamily="18" charset="0"/>
              </a:rPr>
              <a:t>O(1)</a:t>
            </a:r>
            <a:r>
              <a:rPr lang="en-US" dirty="0">
                <a:solidFill>
                  <a:prstClr val="white"/>
                </a:solidFill>
              </a:rPr>
              <a:t> time:</a:t>
            </a:r>
          </a:p>
          <a:p>
            <a:pPr marL="457200" lvl="1" indent="0">
              <a:buNone/>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7200" lvl="1" indent="0">
              <a:buNone/>
            </a:pPr>
            <a:endParaRPr lang="en-US" sz="1100" dirty="0">
              <a:latin typeface="Consolas" panose="020B0609020204030204" pitchFamily="49" charset="0"/>
            </a:endParaRPr>
          </a:p>
        </p:txBody>
      </p:sp>
      <p:sp>
        <p:nvSpPr>
          <p:cNvPr id="4" name="Footer Placeholder 3">
            <a:extLst>
              <a:ext uri="{FF2B5EF4-FFF2-40B4-BE49-F238E27FC236}">
                <a16:creationId xmlns:a16="http://schemas.microsoft.com/office/drawing/2014/main" id="{8CCAF046-9864-43F7-AD31-E76BEE6F23FE}"/>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8C06E4D-2CF2-4825-8A6D-A85B83B35C01}"/>
              </a:ext>
            </a:extLst>
          </p:cNvPr>
          <p:cNvSpPr>
            <a:spLocks noGrp="1"/>
          </p:cNvSpPr>
          <p:nvPr>
            <p:ph type="sldNum" sz="quarter" idx="12"/>
          </p:nvPr>
        </p:nvSpPr>
        <p:spPr/>
        <p:txBody>
          <a:bodyPr/>
          <a:lstStyle/>
          <a:p>
            <a:fld id="{42EF6DC8-DA9C-4533-8A40-BB00A2545AF8}" type="slidenum">
              <a:rPr lang="en-CA" smtClean="0"/>
              <a:pPr/>
              <a:t>19</a:t>
            </a:fld>
            <a:endParaRPr lang="en-CA"/>
          </a:p>
        </p:txBody>
      </p:sp>
      <p:graphicFrame>
        <p:nvGraphicFramePr>
          <p:cNvPr id="6" name="Object 5">
            <a:extLst>
              <a:ext uri="{FF2B5EF4-FFF2-40B4-BE49-F238E27FC236}">
                <a16:creationId xmlns:a16="http://schemas.microsoft.com/office/drawing/2014/main" id="{D77CEC0A-94E4-4ED6-BBD8-AC8FFE2BB1DF}"/>
              </a:ext>
            </a:extLst>
          </p:cNvPr>
          <p:cNvGraphicFramePr>
            <a:graphicFrameLocks noChangeAspect="1"/>
          </p:cNvGraphicFramePr>
          <p:nvPr>
            <p:extLst>
              <p:ext uri="{D42A27DB-BD31-4B8C-83A1-F6EECF244321}">
                <p14:modId xmlns:p14="http://schemas.microsoft.com/office/powerpoint/2010/main" val="3032237508"/>
              </p:ext>
            </p:extLst>
          </p:nvPr>
        </p:nvGraphicFramePr>
        <p:xfrm>
          <a:off x="2169508" y="2762625"/>
          <a:ext cx="4348162" cy="811213"/>
        </p:xfrm>
        <a:graphic>
          <a:graphicData uri="http://schemas.openxmlformats.org/presentationml/2006/ole">
            <mc:AlternateContent xmlns:mc="http://schemas.openxmlformats.org/markup-compatibility/2006">
              <mc:Choice xmlns:v="urn:schemas-microsoft-com:vml" Requires="v">
                <p:oleObj spid="_x0000_s12290" name="Equation" r:id="rId4" imgW="2450880" imgH="457200" progId="Equation.DSMT4">
                  <p:embed/>
                </p:oleObj>
              </mc:Choice>
              <mc:Fallback>
                <p:oleObj name="Equation" r:id="rId4" imgW="2450880" imgH="457200" progId="Equation.DSMT4">
                  <p:embed/>
                  <p:pic>
                    <p:nvPicPr>
                      <p:cNvPr id="6" name="Object 5">
                        <a:extLst>
                          <a:ext uri="{FF2B5EF4-FFF2-40B4-BE49-F238E27FC236}">
                            <a16:creationId xmlns:a16="http://schemas.microsoft.com/office/drawing/2014/main" id="{D77CEC0A-94E4-4ED6-BBD8-AC8FFE2BB1DF}"/>
                          </a:ext>
                        </a:extLst>
                      </p:cNvPr>
                      <p:cNvPicPr/>
                      <p:nvPr/>
                    </p:nvPicPr>
                    <p:blipFill>
                      <a:blip r:embed="rId5"/>
                      <a:stretch>
                        <a:fillRect/>
                      </a:stretch>
                    </p:blipFill>
                    <p:spPr>
                      <a:xfrm>
                        <a:off x="2169508" y="2762625"/>
                        <a:ext cx="4348162" cy="8112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496FA8A-57F3-4FE9-ADB4-40A4BA4DC3D9}"/>
              </a:ext>
            </a:extLst>
          </p:cNvPr>
          <p:cNvGraphicFramePr>
            <a:graphicFrameLocks noChangeAspect="1"/>
          </p:cNvGraphicFramePr>
          <p:nvPr>
            <p:extLst>
              <p:ext uri="{D42A27DB-BD31-4B8C-83A1-F6EECF244321}">
                <p14:modId xmlns:p14="http://schemas.microsoft.com/office/powerpoint/2010/main" val="3427782561"/>
              </p:ext>
            </p:extLst>
          </p:nvPr>
        </p:nvGraphicFramePr>
        <p:xfrm>
          <a:off x="2169508" y="3994707"/>
          <a:ext cx="4303713" cy="811212"/>
        </p:xfrm>
        <a:graphic>
          <a:graphicData uri="http://schemas.openxmlformats.org/presentationml/2006/ole">
            <mc:AlternateContent xmlns:mc="http://schemas.openxmlformats.org/markup-compatibility/2006">
              <mc:Choice xmlns:v="urn:schemas-microsoft-com:vml" Requires="v">
                <p:oleObj spid="_x0000_s12291" name="Equation" r:id="rId6" imgW="2425680" imgH="457200" progId="Equation.DSMT4">
                  <p:embed/>
                </p:oleObj>
              </mc:Choice>
              <mc:Fallback>
                <p:oleObj name="Equation" r:id="rId6" imgW="2425680" imgH="457200" progId="Equation.DSMT4">
                  <p:embed/>
                  <p:pic>
                    <p:nvPicPr>
                      <p:cNvPr id="7" name="Object 6">
                        <a:extLst>
                          <a:ext uri="{FF2B5EF4-FFF2-40B4-BE49-F238E27FC236}">
                            <a16:creationId xmlns:a16="http://schemas.microsoft.com/office/drawing/2014/main" id="{7496FA8A-57F3-4FE9-ADB4-40A4BA4DC3D9}"/>
                          </a:ext>
                        </a:extLst>
                      </p:cNvPr>
                      <p:cNvPicPr/>
                      <p:nvPr/>
                    </p:nvPicPr>
                    <p:blipFill>
                      <a:blip r:embed="rId7"/>
                      <a:stretch>
                        <a:fillRect/>
                      </a:stretch>
                    </p:blipFill>
                    <p:spPr>
                      <a:xfrm>
                        <a:off x="2169508" y="3994707"/>
                        <a:ext cx="4303713" cy="8112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17881E2-BFB1-479E-81CE-5D6FFE013AE5}"/>
              </a:ext>
            </a:extLst>
          </p:cNvPr>
          <p:cNvGraphicFramePr>
            <a:graphicFrameLocks noChangeAspect="1"/>
          </p:cNvGraphicFramePr>
          <p:nvPr>
            <p:extLst>
              <p:ext uri="{D42A27DB-BD31-4B8C-83A1-F6EECF244321}">
                <p14:modId xmlns:p14="http://schemas.microsoft.com/office/powerpoint/2010/main" val="2004269496"/>
              </p:ext>
            </p:extLst>
          </p:nvPr>
        </p:nvGraphicFramePr>
        <p:xfrm>
          <a:off x="1677527" y="4826000"/>
          <a:ext cx="2817812" cy="406400"/>
        </p:xfrm>
        <a:graphic>
          <a:graphicData uri="http://schemas.openxmlformats.org/presentationml/2006/ole">
            <mc:AlternateContent xmlns:mc="http://schemas.openxmlformats.org/markup-compatibility/2006">
              <mc:Choice xmlns:v="urn:schemas-microsoft-com:vml" Requires="v">
                <p:oleObj spid="_x0000_s12292" name="Equation" r:id="rId8" imgW="1587240" imgH="228600" progId="Equation.DSMT4">
                  <p:embed/>
                </p:oleObj>
              </mc:Choice>
              <mc:Fallback>
                <p:oleObj name="Equation" r:id="rId8" imgW="1587240" imgH="228600" progId="Equation.DSMT4">
                  <p:embed/>
                  <p:pic>
                    <p:nvPicPr>
                      <p:cNvPr id="8" name="Object 7">
                        <a:extLst>
                          <a:ext uri="{FF2B5EF4-FFF2-40B4-BE49-F238E27FC236}">
                            <a16:creationId xmlns:a16="http://schemas.microsoft.com/office/drawing/2014/main" id="{517881E2-BFB1-479E-81CE-5D6FFE013AE5}"/>
                          </a:ext>
                        </a:extLst>
                      </p:cNvPr>
                      <p:cNvPicPr/>
                      <p:nvPr/>
                    </p:nvPicPr>
                    <p:blipFill>
                      <a:blip r:embed="rId9"/>
                      <a:stretch>
                        <a:fillRect/>
                      </a:stretch>
                    </p:blipFill>
                    <p:spPr>
                      <a:xfrm>
                        <a:off x="1677527" y="4826000"/>
                        <a:ext cx="2817812" cy="406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389CDC0-4400-4B6D-98B9-0DD732D5C736}"/>
              </a:ext>
            </a:extLst>
          </p:cNvPr>
          <p:cNvGraphicFramePr>
            <a:graphicFrameLocks noChangeAspect="1"/>
          </p:cNvGraphicFramePr>
          <p:nvPr>
            <p:extLst>
              <p:ext uri="{D42A27DB-BD31-4B8C-83A1-F6EECF244321}">
                <p14:modId xmlns:p14="http://schemas.microsoft.com/office/powerpoint/2010/main" val="3637432923"/>
              </p:ext>
            </p:extLst>
          </p:nvPr>
        </p:nvGraphicFramePr>
        <p:xfrm>
          <a:off x="2169508" y="5319151"/>
          <a:ext cx="3538537" cy="406400"/>
        </p:xfrm>
        <a:graphic>
          <a:graphicData uri="http://schemas.openxmlformats.org/presentationml/2006/ole">
            <mc:AlternateContent xmlns:mc="http://schemas.openxmlformats.org/markup-compatibility/2006">
              <mc:Choice xmlns:v="urn:schemas-microsoft-com:vml" Requires="v">
                <p:oleObj spid="_x0000_s12293" name="Equation" r:id="rId10" imgW="1993680" imgH="228600" progId="Equation.DSMT4">
                  <p:embed/>
                </p:oleObj>
              </mc:Choice>
              <mc:Fallback>
                <p:oleObj name="Equation" r:id="rId10" imgW="1993680" imgH="228600" progId="Equation.DSMT4">
                  <p:embed/>
                  <p:pic>
                    <p:nvPicPr>
                      <p:cNvPr id="9" name="Object 8">
                        <a:extLst>
                          <a:ext uri="{FF2B5EF4-FFF2-40B4-BE49-F238E27FC236}">
                            <a16:creationId xmlns:a16="http://schemas.microsoft.com/office/drawing/2014/main" id="{1389CDC0-4400-4B6D-98B9-0DD732D5C736}"/>
                          </a:ext>
                        </a:extLst>
                      </p:cNvPr>
                      <p:cNvPicPr/>
                      <p:nvPr/>
                    </p:nvPicPr>
                    <p:blipFill>
                      <a:blip r:embed="rId11"/>
                      <a:stretch>
                        <a:fillRect/>
                      </a:stretch>
                    </p:blipFill>
                    <p:spPr>
                      <a:xfrm>
                        <a:off x="2169508" y="5319151"/>
                        <a:ext cx="3538537" cy="406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BAAF682-21E5-47C2-B30E-70BE8BA9E9B0}"/>
              </a:ext>
            </a:extLst>
          </p:cNvPr>
          <p:cNvGraphicFramePr>
            <a:graphicFrameLocks noChangeAspect="1"/>
          </p:cNvGraphicFramePr>
          <p:nvPr>
            <p:extLst>
              <p:ext uri="{D42A27DB-BD31-4B8C-83A1-F6EECF244321}">
                <p14:modId xmlns:p14="http://schemas.microsoft.com/office/powerpoint/2010/main" val="2815619232"/>
              </p:ext>
            </p:extLst>
          </p:nvPr>
        </p:nvGraphicFramePr>
        <p:xfrm>
          <a:off x="2169508" y="5726997"/>
          <a:ext cx="3627437" cy="406400"/>
        </p:xfrm>
        <a:graphic>
          <a:graphicData uri="http://schemas.openxmlformats.org/presentationml/2006/ole">
            <mc:AlternateContent xmlns:mc="http://schemas.openxmlformats.org/markup-compatibility/2006">
              <mc:Choice xmlns:v="urn:schemas-microsoft-com:vml" Requires="v">
                <p:oleObj spid="_x0000_s12294" name="Equation" r:id="rId12" imgW="2044440" imgH="228600" progId="Equation.DSMT4">
                  <p:embed/>
                </p:oleObj>
              </mc:Choice>
              <mc:Fallback>
                <p:oleObj name="Equation" r:id="rId12" imgW="2044440" imgH="228600" progId="Equation.DSMT4">
                  <p:embed/>
                  <p:pic>
                    <p:nvPicPr>
                      <p:cNvPr id="11" name="Object 10">
                        <a:extLst>
                          <a:ext uri="{FF2B5EF4-FFF2-40B4-BE49-F238E27FC236}">
                            <a16:creationId xmlns:a16="http://schemas.microsoft.com/office/drawing/2014/main" id="{1BAAF682-21E5-47C2-B30E-70BE8BA9E9B0}"/>
                          </a:ext>
                        </a:extLst>
                      </p:cNvPr>
                      <p:cNvPicPr/>
                      <p:nvPr/>
                    </p:nvPicPr>
                    <p:blipFill>
                      <a:blip r:embed="rId13"/>
                      <a:stretch>
                        <a:fillRect/>
                      </a:stretch>
                    </p:blipFill>
                    <p:spPr>
                      <a:xfrm>
                        <a:off x="2169508" y="5726997"/>
                        <a:ext cx="3627437" cy="406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10C388F-228D-4A5A-AD7A-7365EF046948}"/>
              </a:ext>
            </a:extLst>
          </p:cNvPr>
          <p:cNvGraphicFramePr>
            <a:graphicFrameLocks noChangeAspect="1"/>
          </p:cNvGraphicFramePr>
          <p:nvPr>
            <p:extLst>
              <p:ext uri="{D42A27DB-BD31-4B8C-83A1-F6EECF244321}">
                <p14:modId xmlns:p14="http://schemas.microsoft.com/office/powerpoint/2010/main" val="732213408"/>
              </p:ext>
            </p:extLst>
          </p:nvPr>
        </p:nvGraphicFramePr>
        <p:xfrm>
          <a:off x="2245323" y="6120865"/>
          <a:ext cx="1982787" cy="406400"/>
        </p:xfrm>
        <a:graphic>
          <a:graphicData uri="http://schemas.openxmlformats.org/presentationml/2006/ole">
            <mc:AlternateContent xmlns:mc="http://schemas.openxmlformats.org/markup-compatibility/2006">
              <mc:Choice xmlns:v="urn:schemas-microsoft-com:vml" Requires="v">
                <p:oleObj spid="_x0000_s12295" name="Equation" r:id="rId14" imgW="1117440" imgH="228600" progId="Equation.DSMT4">
                  <p:embed/>
                </p:oleObj>
              </mc:Choice>
              <mc:Fallback>
                <p:oleObj name="Equation" r:id="rId14" imgW="1117440" imgH="228600" progId="Equation.DSMT4">
                  <p:embed/>
                  <p:pic>
                    <p:nvPicPr>
                      <p:cNvPr id="12" name="Object 11">
                        <a:extLst>
                          <a:ext uri="{FF2B5EF4-FFF2-40B4-BE49-F238E27FC236}">
                            <a16:creationId xmlns:a16="http://schemas.microsoft.com/office/drawing/2014/main" id="{B10C388F-228D-4A5A-AD7A-7365EF046948}"/>
                          </a:ext>
                        </a:extLst>
                      </p:cNvPr>
                      <p:cNvPicPr/>
                      <p:nvPr/>
                    </p:nvPicPr>
                    <p:blipFill>
                      <a:blip r:embed="rId15"/>
                      <a:stretch>
                        <a:fillRect/>
                      </a:stretch>
                    </p:blipFill>
                    <p:spPr>
                      <a:xfrm>
                        <a:off x="2245323" y="6120865"/>
                        <a:ext cx="1982787" cy="4064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567D7B32-644A-E40D-308C-67FD43F25B1B}"/>
              </a:ext>
            </a:extLst>
          </p:cNvPr>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14" name="Picture 13">
            <a:extLst>
              <a:ext uri="{FF2B5EF4-FFF2-40B4-BE49-F238E27FC236}">
                <a16:creationId xmlns:a16="http://schemas.microsoft.com/office/drawing/2014/main" id="{BD49318C-8077-2346-350E-F8F3094A1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Tree>
    <p:custDataLst>
      <p:tags r:id="rId2"/>
    </p:custDataLst>
    <p:extLst>
      <p:ext uri="{BB962C8B-B14F-4D97-AF65-F5344CB8AC3E}">
        <p14:creationId xmlns:p14="http://schemas.microsoft.com/office/powerpoint/2010/main" val="37094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evaluating a least-squares best-fitting polynomial at a point</a:t>
            </a:r>
          </a:p>
          <a:p>
            <a:pPr lvl="1"/>
            <a:r>
              <a:rPr lang="en-US" dirty="0"/>
              <a:t>Describe how to find the coefficients of that polynomial</a:t>
            </a:r>
          </a:p>
          <a:p>
            <a:pPr lvl="1"/>
            <a:r>
              <a:rPr lang="en-US" dirty="0"/>
              <a:t>Look at the change in run time</a:t>
            </a:r>
          </a:p>
          <a:p>
            <a:pPr lvl="2"/>
            <a:r>
              <a:rPr lang="en-US" dirty="0"/>
              <a:t>We’ll reduce the run time to </a:t>
            </a:r>
            <a:r>
              <a:rPr lang="en-US" dirty="0">
                <a:latin typeface="Times New Roman" panose="02020603050405020304" pitchFamily="18" charset="0"/>
              </a:rPr>
              <a:t>O(1)</a:t>
            </a:r>
            <a:r>
              <a:rPr lang="en-US" dirty="0"/>
              <a:t>!</a:t>
            </a:r>
          </a:p>
          <a:p>
            <a:pPr lvl="1"/>
            <a:r>
              <a:rPr lang="en-US" dirty="0"/>
              <a:t>Observing the differences between linear and quadratic interpolating polynomials</a:t>
            </a:r>
          </a:p>
          <a:p>
            <a:pPr lvl="1"/>
            <a:endParaRPr lang="en-US" cap="small" dirty="0"/>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3DC-8991-40F1-965B-47C6C590D813}"/>
              </a:ext>
            </a:extLst>
          </p:cNvPr>
          <p:cNvSpPr>
            <a:spLocks noGrp="1"/>
          </p:cNvSpPr>
          <p:nvPr>
            <p:ph type="title"/>
          </p:nvPr>
        </p:nvSpPr>
        <p:spPr/>
        <p:txBody>
          <a:bodyPr/>
          <a:lstStyle/>
          <a:p>
            <a:r>
              <a:rPr lang="en-US" dirty="0">
                <a:latin typeface="Times New Roman" panose="02020603050405020304" pitchFamily="18" charset="0"/>
              </a:rPr>
              <a:t>O(1)</a:t>
            </a:r>
            <a:r>
              <a:rPr lang="en-US" dirty="0"/>
              <a:t> run time?</a:t>
            </a:r>
          </a:p>
        </p:txBody>
      </p:sp>
      <p:sp>
        <p:nvSpPr>
          <p:cNvPr id="3" name="Content Placeholder 2">
            <a:extLst>
              <a:ext uri="{FF2B5EF4-FFF2-40B4-BE49-F238E27FC236}">
                <a16:creationId xmlns:a16="http://schemas.microsoft.com/office/drawing/2014/main" id="{4EF5D8E4-C42A-46F8-809B-CFEFA74948DA}"/>
              </a:ext>
            </a:extLst>
          </p:cNvPr>
          <p:cNvSpPr>
            <a:spLocks noGrp="1"/>
          </p:cNvSpPr>
          <p:nvPr>
            <p:ph idx="1"/>
          </p:nvPr>
        </p:nvSpPr>
        <p:spPr>
          <a:xfrm>
            <a:off x="457200" y="1600200"/>
            <a:ext cx="8552576" cy="4525963"/>
          </a:xfrm>
        </p:spPr>
        <p:txBody>
          <a:bodyPr/>
          <a:lstStyle/>
          <a:p>
            <a:r>
              <a:rPr lang="en-US" dirty="0"/>
              <a:t>Everything in this class runs in </a:t>
            </a:r>
            <a:r>
              <a:rPr lang="en-US" dirty="0">
                <a:latin typeface="Times New Roman" panose="02020603050405020304" pitchFamily="18" charset="0"/>
              </a:rPr>
              <a:t>O(1)</a:t>
            </a:r>
            <a:r>
              <a:rPr lang="en-US" dirty="0"/>
              <a:t> time with </a:t>
            </a:r>
            <a:r>
              <a:rPr lang="en-US" dirty="0">
                <a:latin typeface="Times New Roman" panose="02020603050405020304" pitchFamily="18" charset="0"/>
              </a:rPr>
              <a:t>O(</a:t>
            </a:r>
            <a:r>
              <a:rPr lang="en-US" i="1" dirty="0">
                <a:latin typeface="Times New Roman" panose="02020603050405020304" pitchFamily="18" charset="0"/>
              </a:rPr>
              <a:t>n</a:t>
            </a:r>
            <a:r>
              <a:rPr lang="en-US" dirty="0">
                <a:latin typeface="Times New Roman" panose="02020603050405020304" pitchFamily="18" charset="0"/>
              </a:rPr>
              <a:t>)</a:t>
            </a:r>
            <a:r>
              <a:rPr lang="en-US" dirty="0"/>
              <a:t> memory:</a:t>
            </a:r>
          </a:p>
        </p:txBody>
      </p:sp>
      <p:sp>
        <p:nvSpPr>
          <p:cNvPr id="4" name="Footer Placeholder 3">
            <a:extLst>
              <a:ext uri="{FF2B5EF4-FFF2-40B4-BE49-F238E27FC236}">
                <a16:creationId xmlns:a16="http://schemas.microsoft.com/office/drawing/2014/main" id="{8CCAF046-9864-43F7-AD31-E76BEE6F23FE}"/>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8C06E4D-2CF2-4825-8A6D-A85B83B35C01}"/>
              </a:ext>
            </a:extLst>
          </p:cNvPr>
          <p:cNvSpPr>
            <a:spLocks noGrp="1"/>
          </p:cNvSpPr>
          <p:nvPr>
            <p:ph type="sldNum" sz="quarter" idx="12"/>
          </p:nvPr>
        </p:nvSpPr>
        <p:spPr/>
        <p:txBody>
          <a:bodyPr/>
          <a:lstStyle/>
          <a:p>
            <a:fld id="{42EF6DC8-DA9C-4533-8A40-BB00A2545AF8}" type="slidenum">
              <a:rPr lang="en-CA" smtClean="0"/>
              <a:pPr/>
              <a:t>20</a:t>
            </a:fld>
            <a:endParaRPr lang="en-CA"/>
          </a:p>
        </p:txBody>
      </p:sp>
      <p:sp>
        <p:nvSpPr>
          <p:cNvPr id="10" name="Rectangle 9">
            <a:extLst>
              <a:ext uri="{FF2B5EF4-FFF2-40B4-BE49-F238E27FC236}">
                <a16:creationId xmlns:a16="http://schemas.microsoft.com/office/drawing/2014/main" id="{567D7B32-644A-E40D-308C-67FD43F25B1B}"/>
              </a:ext>
            </a:extLst>
          </p:cNvPr>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14" name="Picture 13">
            <a:extLst>
              <a:ext uri="{FF2B5EF4-FFF2-40B4-BE49-F238E27FC236}">
                <a16:creationId xmlns:a16="http://schemas.microsoft.com/office/drawing/2014/main" id="{BD49318C-8077-2346-350E-F8F3094A1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
        <p:nvSpPr>
          <p:cNvPr id="17" name="Rectangle 16"/>
          <p:cNvSpPr/>
          <p:nvPr/>
        </p:nvSpPr>
        <p:spPr>
          <a:xfrm>
            <a:off x="315883" y="2234106"/>
            <a:ext cx="4289368" cy="2197525"/>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class Estimate {</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public:</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Estimate( double y0 );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operator()( double delta )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const</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void next( double y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private:</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std::</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size_t</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_[4];</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a1_, a0_, sum_;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
        <p:nvSpPr>
          <p:cNvPr id="18" name="Rectangle 17"/>
          <p:cNvSpPr/>
          <p:nvPr/>
        </p:nvSpPr>
        <p:spPr>
          <a:xfrm>
            <a:off x="3929230" y="3663573"/>
            <a:ext cx="4554894" cy="1569660"/>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void Estimate::next( double y )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+ 1)%4;</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a1_ = a1_ + 0.2*</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a:solidFill>
                  <a:prstClr val="white"/>
                </a:solidFill>
                <a:latin typeface="Consolas" panose="020B0609020204030204" pitchFamily="49" charset="0"/>
                <a:ea typeface="Cambria" panose="02040503050406030204" pitchFamily="18" charset="0"/>
                <a:cs typeface="Times New Roman" panose="02020603050405020304" pitchFamily="18" charset="0"/>
              </a:rPr>
              <a:t>_] - </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0.1*sum_ + 0.2*y;</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a0_ = a0_ + 0.2*</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- 0.2*sum_ + 0.6*y;</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sum_ += y -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 y;</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
        <p:nvSpPr>
          <p:cNvPr id="19" name="Rectangle 18"/>
          <p:cNvSpPr/>
          <p:nvPr/>
        </p:nvSpPr>
        <p:spPr>
          <a:xfrm>
            <a:off x="315883" y="4506015"/>
            <a:ext cx="3006356" cy="1791260"/>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Estimate::Estimate( double y0 ):</a:t>
            </a:r>
          </a:p>
          <a:p>
            <a:pPr lvl="0">
              <a:spcBef>
                <a:spcPct val="20000"/>
              </a:spcBef>
            </a:pP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0 },</a:t>
            </a:r>
          </a:p>
          <a:p>
            <a:pPr lvl="0">
              <a:spcBef>
                <a:spcPct val="20000"/>
              </a:spcBef>
            </a:pP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 y0, y0, y0, y0 },</a:t>
            </a:r>
          </a:p>
          <a:p>
            <a:pPr>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a1_{ 0.0 },</a:t>
            </a:r>
          </a:p>
          <a:p>
            <a:pPr>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a0_{ y0 },</a:t>
            </a:r>
          </a:p>
          <a:p>
            <a:pPr>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sum_ { 4*y0 }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 Empty</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
        <p:nvSpPr>
          <p:cNvPr id="22" name="Rectangle 21"/>
          <p:cNvSpPr/>
          <p:nvPr/>
        </p:nvSpPr>
        <p:spPr>
          <a:xfrm>
            <a:off x="3929230" y="5427443"/>
            <a:ext cx="4810462" cy="683264"/>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double Estimate::operator()( double delta )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const</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return a1_*delta + a0_;</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4043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latin typeface="Times New Roman" panose="02020603050405020304" pitchFamily="18" charset="0"/>
              </a:rPr>
              <a:t>Understand that we can easily find formulas for least-squares best-fitting polynomials if the </a:t>
            </a:r>
            <a:r>
              <a:rPr lang="en-US" i="1" dirty="0">
                <a:latin typeface="Times New Roman" panose="02020603050405020304" pitchFamily="18" charset="0"/>
              </a:rPr>
              <a:t>t-</a:t>
            </a:r>
            <a:r>
              <a:rPr lang="en-US" dirty="0">
                <a:latin typeface="Times New Roman" panose="02020603050405020304" pitchFamily="18" charset="0"/>
              </a:rPr>
              <a:t>values are equally spaced</a:t>
            </a:r>
          </a:p>
          <a:p>
            <a:pPr lvl="1"/>
            <a:r>
              <a:rPr lang="en-US" dirty="0"/>
              <a:t>Are aware that with the integer matrices we defined,</a:t>
            </a:r>
            <a:br>
              <a:rPr lang="en-US" dirty="0"/>
            </a:br>
            <a:r>
              <a:rPr lang="en-US" dirty="0"/>
              <a:t>	it is reasonable to calculate </a:t>
            </a:r>
            <a:r>
              <a:rPr lang="en-US" dirty="0">
                <a:latin typeface="Times New Roman" panose="02020603050405020304" pitchFamily="18" charset="0"/>
              </a:rPr>
              <a:t>(</a:t>
            </a:r>
            <a:r>
              <a:rPr lang="en-US" i="1" dirty="0">
                <a:latin typeface="Times New Roman" panose="02020603050405020304" pitchFamily="18" charset="0"/>
              </a:rPr>
              <a:t>A</a:t>
            </a:r>
            <a:r>
              <a:rPr lang="en-US" baseline="30000" dirty="0">
                <a:latin typeface="Times New Roman" panose="02020603050405020304" pitchFamily="18" charset="0"/>
              </a:rPr>
              <a:t>T</a:t>
            </a:r>
            <a:r>
              <a:rPr lang="en-US" i="1" dirty="0">
                <a:latin typeface="Times New Roman" panose="02020603050405020304" pitchFamily="18" charset="0"/>
              </a:rPr>
              <a:t>A</a:t>
            </a:r>
            <a:r>
              <a:rPr lang="en-US" dirty="0">
                <a:latin typeface="Times New Roman" panose="02020603050405020304" pitchFamily="18" charset="0"/>
              </a:rPr>
              <a:t>)</a:t>
            </a:r>
            <a:r>
              <a:rPr lang="en-US" baseline="30000" dirty="0">
                <a:latin typeface="Times New Roman" panose="02020603050405020304" pitchFamily="18" charset="0"/>
              </a:rPr>
              <a:t>–1</a:t>
            </a:r>
            <a:r>
              <a:rPr lang="en-US" i="1" dirty="0">
                <a:latin typeface="Times New Roman" panose="02020603050405020304" pitchFamily="18" charset="0"/>
              </a:rPr>
              <a:t>A</a:t>
            </a:r>
            <a:r>
              <a:rPr lang="en-US" baseline="30000" dirty="0">
                <a:latin typeface="Times New Roman" panose="02020603050405020304" pitchFamily="18" charset="0"/>
              </a:rPr>
              <a:t>T</a:t>
            </a:r>
            <a:endParaRPr lang="en-US" dirty="0">
              <a:latin typeface="Times New Roman" panose="02020603050405020304" pitchFamily="18" charset="0"/>
            </a:endParaRPr>
          </a:p>
          <a:p>
            <a:pPr lvl="1"/>
            <a:r>
              <a:rPr lang="en-US" dirty="0"/>
              <a:t>Understand that this allows us to find least-squares best-fitting polynomial coefficients very quickly</a:t>
            </a:r>
          </a:p>
          <a:p>
            <a:pPr lvl="1"/>
            <a:r>
              <a:rPr lang="en-US" dirty="0"/>
              <a:t>Know that we can use these coefficients to estimate the value of the function around the current time </a:t>
            </a:r>
            <a:r>
              <a:rPr lang="en-US" i="1" dirty="0" err="1"/>
              <a:t>t</a:t>
            </a:r>
            <a:r>
              <a:rPr lang="en-US" i="1" baseline="-25000" dirty="0" err="1"/>
              <a:t>n</a:t>
            </a:r>
            <a:endParaRPr lang="en-US" dirty="0"/>
          </a:p>
          <a:p>
            <a:pPr lvl="1"/>
            <a:r>
              <a:rPr lang="en-US" dirty="0"/>
              <a:t>Are aware that we can even do this constant run time</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21</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https://en.wikipedia.org/wiki/Least_squares</a:t>
            </a:r>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22</a:t>
            </a:fld>
            <a:endParaRPr lang="en-CA"/>
          </a:p>
        </p:txBody>
      </p:sp>
    </p:spTree>
    <p:extLst>
      <p:ext uri="{BB962C8B-B14F-4D97-AF65-F5344CB8AC3E}">
        <p14:creationId xmlns:p14="http://schemas.microsoft.com/office/powerpoint/2010/main" val="1740462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23</a:t>
            </a:fld>
            <a:endParaRPr lang="en-CA"/>
          </a:p>
        </p:txBody>
      </p:sp>
    </p:spTree>
    <p:extLst>
      <p:ext uri="{BB962C8B-B14F-4D97-AF65-F5344CB8AC3E}">
        <p14:creationId xmlns:p14="http://schemas.microsoft.com/office/powerpoint/2010/main" val="88679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24</a:t>
            </a:fld>
            <a:endParaRPr lang="en-CA"/>
          </a:p>
        </p:txBody>
      </p:sp>
    </p:spTree>
    <p:extLst>
      <p:ext uri="{BB962C8B-B14F-4D97-AF65-F5344CB8AC3E}">
        <p14:creationId xmlns:p14="http://schemas.microsoft.com/office/powerpoint/2010/main" val="113158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25</a:t>
            </a:fld>
            <a:endParaRPr lang="en-CA"/>
          </a:p>
        </p:txBody>
      </p:sp>
    </p:spTree>
    <p:extLst>
      <p:ext uri="{BB962C8B-B14F-4D97-AF65-F5344CB8AC3E}">
        <p14:creationId xmlns:p14="http://schemas.microsoft.com/office/powerpoint/2010/main" val="427249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From the main discussion:</a:t>
            </a:r>
          </a:p>
          <a:p>
            <a:pPr lvl="1"/>
            <a:r>
              <a:rPr lang="en-US" dirty="0"/>
              <a:t>Suppose we have found a least-squares best-fitting linear polynomial passing through a set of given noisy points</a:t>
            </a:r>
          </a:p>
          <a:p>
            <a:pPr lvl="2"/>
            <a:r>
              <a:rPr lang="en-US" dirty="0"/>
              <a:t>We can thus evaluate the linear polynomial at any point on the line</a:t>
            </a:r>
            <a:endParaRPr lang="en-US" baseline="-25000" dirty="0"/>
          </a:p>
          <a:p>
            <a:pPr lvl="1"/>
            <a:endParaRPr lang="en-US" dirty="0"/>
          </a:p>
          <a:p>
            <a:endParaRPr lang="en-US" cap="small" dirty="0"/>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cxnSp>
        <p:nvCxnSpPr>
          <p:cNvPr id="13" name="Straight Connector 12">
            <a:extLst>
              <a:ext uri="{FF2B5EF4-FFF2-40B4-BE49-F238E27FC236}">
                <a16:creationId xmlns:a16="http://schemas.microsoft.com/office/drawing/2014/main" id="{79F1895C-0EA4-4ECF-9CC2-333159911B77}"/>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300543"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7044748"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625539"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041416"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363305"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6" name="Oval 25">
            <a:extLst>
              <a:ext uri="{FF2B5EF4-FFF2-40B4-BE49-F238E27FC236}">
                <a16:creationId xmlns:a16="http://schemas.microsoft.com/office/drawing/2014/main" id="{FCF850EE-ED79-4254-A3F5-D0B45FE3694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3" name="TextBox 32">
            <a:extLst>
              <a:ext uri="{FF2B5EF4-FFF2-40B4-BE49-F238E27FC236}">
                <a16:creationId xmlns:a16="http://schemas.microsoft.com/office/drawing/2014/main" id="{453B768F-EA5A-4DAA-90DF-1117A81C36DF}"/>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4" name="TextBox 33">
            <a:extLst>
              <a:ext uri="{FF2B5EF4-FFF2-40B4-BE49-F238E27FC236}">
                <a16:creationId xmlns:a16="http://schemas.microsoft.com/office/drawing/2014/main" id="{9124270F-6CBE-4324-9778-F7D1E328ADBC}"/>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sp>
        <p:nvSpPr>
          <p:cNvPr id="36" name="TextBox 35">
            <a:extLst>
              <a:ext uri="{FF2B5EF4-FFF2-40B4-BE49-F238E27FC236}">
                <a16:creationId xmlns:a16="http://schemas.microsoft.com/office/drawing/2014/main" id="{A476EAC3-B540-402A-A0E7-9DD69BA7011C}"/>
              </a:ext>
            </a:extLst>
          </p:cNvPr>
          <p:cNvSpPr txBox="1"/>
          <p:nvPr/>
        </p:nvSpPr>
        <p:spPr>
          <a:xfrm>
            <a:off x="2114619" y="5084526"/>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Tree>
    <p:custDataLst>
      <p:tags r:id="rId1"/>
    </p:custDataLst>
    <p:extLst>
      <p:ext uri="{BB962C8B-B14F-4D97-AF65-F5344CB8AC3E}">
        <p14:creationId xmlns:p14="http://schemas.microsoft.com/office/powerpoint/2010/main" val="298775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Problem:</a:t>
            </a:r>
          </a:p>
          <a:p>
            <a:pPr lvl="1"/>
            <a:r>
              <a:rPr lang="en-US" dirty="0"/>
              <a:t>Finding the least-squares best-fitting</a:t>
            </a:r>
            <a:br>
              <a:rPr lang="en-US" dirty="0"/>
            </a:br>
            <a:r>
              <a:rPr lang="en-US" dirty="0"/>
              <a:t>polynomial requires calculating and</a:t>
            </a:r>
            <a:br>
              <a:rPr lang="en-US" dirty="0"/>
            </a:br>
            <a:r>
              <a:rPr lang="en-US" dirty="0"/>
              <a:t>solving these systems of linear</a:t>
            </a:r>
            <a:br>
              <a:rPr lang="en-US" dirty="0"/>
            </a:br>
            <a:r>
              <a:rPr lang="en-US" dirty="0"/>
              <a:t>equations:</a:t>
            </a:r>
            <a:endParaRPr lang="en-US" cap="small" dirty="0"/>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cxnSp>
        <p:nvCxnSpPr>
          <p:cNvPr id="13" name="Straight Connector 12">
            <a:extLst>
              <a:ext uri="{FF2B5EF4-FFF2-40B4-BE49-F238E27FC236}">
                <a16:creationId xmlns:a16="http://schemas.microsoft.com/office/drawing/2014/main" id="{79F1895C-0EA4-4ECF-9CC2-333159911B77}"/>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45699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300543"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719398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7044748"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719833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78199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625539"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197869"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041416"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363305" y="6346145"/>
            <a:ext cx="34015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7" name="Oval 26">
            <a:extLst>
              <a:ext uri="{FF2B5EF4-FFF2-40B4-BE49-F238E27FC236}">
                <a16:creationId xmlns:a16="http://schemas.microsoft.com/office/drawing/2014/main" id="{DAF2A3FD-A636-4372-B42C-A559E18222C5}"/>
              </a:ext>
            </a:extLst>
          </p:cNvPr>
          <p:cNvSpPr/>
          <p:nvPr/>
        </p:nvSpPr>
        <p:spPr>
          <a:xfrm>
            <a:off x="7161787"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407501" y="45400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732497" y="459668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A18FBB7-C261-490F-8AF0-3F3B4DA4CA95}"/>
              </a:ext>
            </a:extLst>
          </p:cNvPr>
          <p:cNvSpPr txBox="1"/>
          <p:nvPr/>
        </p:nvSpPr>
        <p:spPr>
          <a:xfrm>
            <a:off x="3960430" y="4696631"/>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3" name="TextBox 32">
            <a:extLst>
              <a:ext uri="{FF2B5EF4-FFF2-40B4-BE49-F238E27FC236}">
                <a16:creationId xmlns:a16="http://schemas.microsoft.com/office/drawing/2014/main" id="{453B768F-EA5A-4DAA-90DF-1117A81C36DF}"/>
              </a:ext>
            </a:extLst>
          </p:cNvPr>
          <p:cNvSpPr txBox="1"/>
          <p:nvPr/>
        </p:nvSpPr>
        <p:spPr>
          <a:xfrm>
            <a:off x="5349059" y="428505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4" name="TextBox 33">
            <a:extLst>
              <a:ext uri="{FF2B5EF4-FFF2-40B4-BE49-F238E27FC236}">
                <a16:creationId xmlns:a16="http://schemas.microsoft.com/office/drawing/2014/main" id="{9124270F-6CBE-4324-9778-F7D1E328ADBC}"/>
              </a:ext>
            </a:extLst>
          </p:cNvPr>
          <p:cNvSpPr txBox="1"/>
          <p:nvPr/>
        </p:nvSpPr>
        <p:spPr>
          <a:xfrm>
            <a:off x="7260799" y="476362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534207" y="4272073"/>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5</a:t>
            </a:r>
          </a:p>
        </p:txBody>
      </p:sp>
      <p:graphicFrame>
        <p:nvGraphicFramePr>
          <p:cNvPr id="37" name="Object 36">
            <a:extLst>
              <a:ext uri="{FF2B5EF4-FFF2-40B4-BE49-F238E27FC236}">
                <a16:creationId xmlns:a16="http://schemas.microsoft.com/office/drawing/2014/main" id="{9A5E3760-4F69-494C-B9F9-9C398BC3C171}"/>
              </a:ext>
            </a:extLst>
          </p:cNvPr>
          <p:cNvGraphicFramePr>
            <a:graphicFrameLocks noChangeAspect="1"/>
          </p:cNvGraphicFramePr>
          <p:nvPr>
            <p:extLst>
              <p:ext uri="{D42A27DB-BD31-4B8C-83A1-F6EECF244321}">
                <p14:modId xmlns:p14="http://schemas.microsoft.com/office/powerpoint/2010/main" val="2423948809"/>
              </p:ext>
            </p:extLst>
          </p:nvPr>
        </p:nvGraphicFramePr>
        <p:xfrm>
          <a:off x="524514" y="3712411"/>
          <a:ext cx="2605087" cy="1184275"/>
        </p:xfrm>
        <a:graphic>
          <a:graphicData uri="http://schemas.openxmlformats.org/presentationml/2006/ole">
            <mc:AlternateContent xmlns:mc="http://schemas.openxmlformats.org/markup-compatibility/2006">
              <mc:Choice xmlns:v="urn:schemas-microsoft-com:vml" Requires="v">
                <p:oleObj spid="_x0000_s1026" name="Equation" r:id="rId4" imgW="1955520" imgH="888840" progId="Equation.DSMT4">
                  <p:embed/>
                </p:oleObj>
              </mc:Choice>
              <mc:Fallback>
                <p:oleObj name="Equation" r:id="rId4" imgW="1955520" imgH="888840" progId="Equation.DSMT4">
                  <p:embed/>
                  <p:pic>
                    <p:nvPicPr>
                      <p:cNvPr id="37" name="Object 36">
                        <a:extLst>
                          <a:ext uri="{FF2B5EF4-FFF2-40B4-BE49-F238E27FC236}">
                            <a16:creationId xmlns:a16="http://schemas.microsoft.com/office/drawing/2014/main" id="{9A5E3760-4F69-494C-B9F9-9C398BC3C171}"/>
                          </a:ext>
                        </a:extLst>
                      </p:cNvPr>
                      <p:cNvPicPr/>
                      <p:nvPr/>
                    </p:nvPicPr>
                    <p:blipFill>
                      <a:blip r:embed="rId5"/>
                      <a:stretch>
                        <a:fillRect/>
                      </a:stretch>
                    </p:blipFill>
                    <p:spPr>
                      <a:xfrm>
                        <a:off x="524514" y="3712411"/>
                        <a:ext cx="2605087" cy="1184275"/>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612F612C-F5A9-4CC6-9C0D-EAC1164DF1F1}"/>
              </a:ext>
            </a:extLst>
          </p:cNvPr>
          <p:cNvGraphicFramePr>
            <a:graphicFrameLocks noChangeAspect="1"/>
          </p:cNvGraphicFramePr>
          <p:nvPr>
            <p:extLst>
              <p:ext uri="{D42A27DB-BD31-4B8C-83A1-F6EECF244321}">
                <p14:modId xmlns:p14="http://schemas.microsoft.com/office/powerpoint/2010/main" val="3974125448"/>
              </p:ext>
            </p:extLst>
          </p:nvPr>
        </p:nvGraphicFramePr>
        <p:xfrm>
          <a:off x="5625539" y="1853988"/>
          <a:ext cx="3198812" cy="1793875"/>
        </p:xfrm>
        <a:graphic>
          <a:graphicData uri="http://schemas.openxmlformats.org/presentationml/2006/ole">
            <mc:AlternateContent xmlns:mc="http://schemas.openxmlformats.org/markup-compatibility/2006">
              <mc:Choice xmlns:v="urn:schemas-microsoft-com:vml" Requires="v">
                <p:oleObj spid="_x0000_s1027" name="Equation" r:id="rId6" imgW="2400120" imgH="1346040" progId="Equation.DSMT4">
                  <p:embed/>
                </p:oleObj>
              </mc:Choice>
              <mc:Fallback>
                <p:oleObj name="Equation" r:id="rId6" imgW="2400120" imgH="1346040" progId="Equation.DSMT4">
                  <p:embed/>
                  <p:pic>
                    <p:nvPicPr>
                      <p:cNvPr id="38" name="Object 37">
                        <a:extLst>
                          <a:ext uri="{FF2B5EF4-FFF2-40B4-BE49-F238E27FC236}">
                            <a16:creationId xmlns:a16="http://schemas.microsoft.com/office/drawing/2014/main" id="{612F612C-F5A9-4CC6-9C0D-EAC1164DF1F1}"/>
                          </a:ext>
                        </a:extLst>
                      </p:cNvPr>
                      <p:cNvPicPr/>
                      <p:nvPr/>
                    </p:nvPicPr>
                    <p:blipFill>
                      <a:blip r:embed="rId7"/>
                      <a:stretch>
                        <a:fillRect/>
                      </a:stretch>
                    </p:blipFill>
                    <p:spPr>
                      <a:xfrm>
                        <a:off x="5625539" y="1853988"/>
                        <a:ext cx="3198812" cy="1793875"/>
                      </a:xfrm>
                      <a:prstGeom prst="rect">
                        <a:avLst/>
                      </a:prstGeom>
                    </p:spPr>
                  </p:pic>
                </p:oleObj>
              </mc:Fallback>
            </mc:AlternateContent>
          </a:graphicData>
        </a:graphic>
      </p:graphicFrame>
      <p:sp>
        <p:nvSpPr>
          <p:cNvPr id="39" name="Rectangle 38"/>
          <p:cNvSpPr/>
          <p:nvPr/>
        </p:nvSpPr>
        <p:spPr>
          <a:xfrm>
            <a:off x="624634" y="5851926"/>
            <a:ext cx="2844341" cy="954107"/>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Do not memorize these square</a:t>
            </a:r>
            <a:r>
              <a:rPr lang="en-US" sz="14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a:r>
            <a:br>
              <a:rPr lang="en-US" sz="14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matrices or the target vector </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Understand they are the result</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of calculating </a:t>
            </a:r>
            <a:r>
              <a:rPr lang="en-US" sz="14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a:t>
            </a:r>
            <a:r>
              <a:rPr lang="en-US" sz="1400"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T</a:t>
            </a:r>
            <a:r>
              <a:rPr lang="en-US" sz="14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a:t>
            </a: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and </a:t>
            </a:r>
            <a:r>
              <a:rPr lang="en-US" sz="1400" i="1" dirty="0" err="1">
                <a:solidFill>
                  <a:prstClr val="white"/>
                </a:solidFill>
                <a:latin typeface="Times New Roman" panose="02020603050405020304" pitchFamily="18" charset="0"/>
                <a:ea typeface="Cambria" panose="02040503050406030204" pitchFamily="18" charset="0"/>
                <a:cs typeface="Times New Roman" panose="02020603050405020304" pitchFamily="18" charset="0"/>
              </a:rPr>
              <a:t>A</a:t>
            </a:r>
            <a:r>
              <a:rPr lang="en-US" sz="1400" baseline="30000" dirty="0" err="1">
                <a:solidFill>
                  <a:prstClr val="white"/>
                </a:solidFill>
                <a:latin typeface="Times New Roman" panose="02020603050405020304" pitchFamily="18" charset="0"/>
                <a:ea typeface="Cambria" panose="02040503050406030204" pitchFamily="18" charset="0"/>
                <a:cs typeface="Times New Roman" panose="02020603050405020304" pitchFamily="18" charset="0"/>
              </a:rPr>
              <a:t>T</a:t>
            </a:r>
            <a:r>
              <a:rPr lang="en-US" sz="1400" b="1" dirty="0" err="1">
                <a:solidFill>
                  <a:prstClr val="white"/>
                </a:solidFill>
                <a:latin typeface="Times New Roman" panose="02020603050405020304" pitchFamily="18" charset="0"/>
                <a:ea typeface="Cambria" panose="02040503050406030204" pitchFamily="18" charset="0"/>
                <a:cs typeface="Times New Roman" panose="02020603050405020304" pitchFamily="18" charset="0"/>
              </a:rPr>
              <a:t>y</a:t>
            </a:r>
            <a:endParaRPr lang="en-CA" sz="1100" b="1" dirty="0">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393" y="6147345"/>
            <a:ext cx="396241" cy="399289"/>
          </a:xfrm>
          <a:prstGeom prst="rect">
            <a:avLst/>
          </a:prstGeom>
        </p:spPr>
      </p:pic>
      <p:sp>
        <p:nvSpPr>
          <p:cNvPr id="5" name="Freeform: Shape 4">
            <a:extLst>
              <a:ext uri="{FF2B5EF4-FFF2-40B4-BE49-F238E27FC236}">
                <a16:creationId xmlns:a16="http://schemas.microsoft.com/office/drawing/2014/main" id="{6CC18F9D-80A9-EB3B-1B0D-C8B9E020117D}"/>
              </a:ext>
            </a:extLst>
          </p:cNvPr>
          <p:cNvSpPr/>
          <p:nvPr/>
        </p:nvSpPr>
        <p:spPr>
          <a:xfrm>
            <a:off x="3388692" y="4705739"/>
            <a:ext cx="4269997" cy="946419"/>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CF850EE-ED79-4254-A3F5-D0B45FE36946}"/>
              </a:ext>
            </a:extLst>
          </p:cNvPr>
          <p:cNvSpPr/>
          <p:nvPr/>
        </p:nvSpPr>
        <p:spPr>
          <a:xfrm>
            <a:off x="4152149"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6" name="TextBox 35">
            <a:extLst>
              <a:ext uri="{FF2B5EF4-FFF2-40B4-BE49-F238E27FC236}">
                <a16:creationId xmlns:a16="http://schemas.microsoft.com/office/drawing/2014/main" id="{A476EAC3-B540-402A-A0E7-9DD69BA7011C}"/>
              </a:ext>
            </a:extLst>
          </p:cNvPr>
          <p:cNvSpPr txBox="1"/>
          <p:nvPr/>
        </p:nvSpPr>
        <p:spPr>
          <a:xfrm>
            <a:off x="2247605" y="5074347"/>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6" name="TextBox 5">
            <a:extLst>
              <a:ext uri="{FF2B5EF4-FFF2-40B4-BE49-F238E27FC236}">
                <a16:creationId xmlns:a16="http://schemas.microsoft.com/office/drawing/2014/main" id="{587C4FD6-182C-0DCA-A8E6-019648EF1CA7}"/>
              </a:ext>
            </a:extLst>
          </p:cNvPr>
          <p:cNvSpPr txBox="1"/>
          <p:nvPr/>
        </p:nvSpPr>
        <p:spPr>
          <a:xfrm>
            <a:off x="5756859" y="4058764"/>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Tree>
    <p:custDataLst>
      <p:tags r:id="rId2"/>
    </p:custDataLst>
    <p:extLst>
      <p:ext uri="{BB962C8B-B14F-4D97-AF65-F5344CB8AC3E}">
        <p14:creationId xmlns:p14="http://schemas.microsoft.com/office/powerpoint/2010/main" val="287590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DEE90-51C3-5A1E-0DAB-9F3599DC5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EEBF8-043A-81CA-F0B6-64315F2A1FBA}"/>
              </a:ext>
            </a:extLst>
          </p:cNvPr>
          <p:cNvSpPr>
            <a:spLocks noGrp="1"/>
          </p:cNvSpPr>
          <p:nvPr>
            <p:ph type="title"/>
          </p:nvPr>
        </p:nvSpPr>
        <p:spPr/>
        <p:txBody>
          <a:bodyPr/>
          <a:lstStyle/>
          <a:p>
            <a:r>
              <a:rPr lang="en-US" dirty="0"/>
              <a:t>Equally spaced samples</a:t>
            </a:r>
            <a:endParaRPr lang="en-CA" dirty="0"/>
          </a:p>
        </p:txBody>
      </p:sp>
      <p:sp>
        <p:nvSpPr>
          <p:cNvPr id="3" name="Content Placeholder 2">
            <a:extLst>
              <a:ext uri="{FF2B5EF4-FFF2-40B4-BE49-F238E27FC236}">
                <a16:creationId xmlns:a16="http://schemas.microsoft.com/office/drawing/2014/main" id="{203DACC0-273E-3B30-F3F9-2B7AB489FF14}"/>
              </a:ext>
            </a:extLst>
          </p:cNvPr>
          <p:cNvSpPr>
            <a:spLocks noGrp="1"/>
          </p:cNvSpPr>
          <p:nvPr>
            <p:ph idx="1"/>
          </p:nvPr>
        </p:nvSpPr>
        <p:spPr>
          <a:xfrm>
            <a:off x="457199" y="1600200"/>
            <a:ext cx="7924801" cy="4525963"/>
          </a:xfrm>
        </p:spPr>
        <p:txBody>
          <a:bodyPr/>
          <a:lstStyle/>
          <a:p>
            <a:r>
              <a:rPr lang="en-US" dirty="0"/>
              <a:t>Suppose the </a:t>
            </a:r>
            <a:r>
              <a:rPr lang="en-US" i="1" dirty="0">
                <a:latin typeface="Times New Roman" panose="02020603050405020304" pitchFamily="18" charset="0"/>
              </a:rPr>
              <a:t>t</a:t>
            </a:r>
            <a:r>
              <a:rPr lang="en-US" dirty="0"/>
              <a:t>-values are equally spaced:</a:t>
            </a:r>
          </a:p>
          <a:p>
            <a:pPr marL="457200" lvl="1" indent="0">
              <a:buNone/>
            </a:pPr>
            <a:r>
              <a:rPr lang="en-US" dirty="0"/>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endParaRPr lang="en-US" i="1" dirty="0">
              <a:latin typeface="Times New Roman" panose="02020603050405020304" pitchFamily="18" charset="0"/>
            </a:endParaRPr>
          </a:p>
          <a:p>
            <a:r>
              <a:rPr lang="en-US" dirty="0"/>
              <a:t>If the most recent reading is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t> and we are fitting</a:t>
            </a:r>
            <a:br>
              <a:rPr lang="en-US" dirty="0"/>
            </a:br>
            <a:r>
              <a:rPr lang="en-US" dirty="0"/>
              <a:t>the last </a:t>
            </a:r>
            <a:r>
              <a:rPr lang="en-US" i="1" dirty="0">
                <a:latin typeface="Times New Roman" panose="02020603050405020304" pitchFamily="18" charset="0"/>
              </a:rPr>
              <a:t>N </a:t>
            </a:r>
            <a:r>
              <a:rPr lang="en-US" dirty="0">
                <a:latin typeface="Times New Roman" panose="02020603050405020304" pitchFamily="18" charset="0"/>
              </a:rPr>
              <a:t>+ 1</a:t>
            </a:r>
            <a:r>
              <a:rPr lang="en-US" i="1" dirty="0">
                <a:latin typeface="Times New Roman" panose="02020603050405020304" pitchFamily="18" charset="0"/>
              </a:rPr>
              <a:t> </a:t>
            </a:r>
            <a:r>
              <a:rPr lang="en-US" dirty="0"/>
              <a:t>points, the </a:t>
            </a:r>
            <a:r>
              <a:rPr lang="en-US" i="1" dirty="0"/>
              <a:t>t</a:t>
            </a:r>
            <a:r>
              <a:rPr lang="en-US" dirty="0"/>
              <a:t>-values are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baseline="-25000" dirty="0">
                <a:latin typeface="Times New Roman" panose="02020603050405020304" pitchFamily="18" charset="0"/>
              </a:rPr>
              <a:t> – </a:t>
            </a:r>
            <a:r>
              <a:rPr lang="en-US" i="1" baseline="-25000" dirty="0">
                <a:latin typeface="Times New Roman" panose="02020603050405020304" pitchFamily="18" charset="0"/>
              </a:rPr>
              <a:t>N</a:t>
            </a:r>
            <a:r>
              <a:rPr lang="en-US" dirty="0">
                <a:latin typeface="Times New Roman" panose="02020603050405020304" pitchFamily="18" charset="0"/>
              </a:rPr>
              <a:t> , …, </a:t>
            </a:r>
            <a:r>
              <a:rPr lang="en-US" i="1" dirty="0" err="1">
                <a:latin typeface="Times New Roman" panose="02020603050405020304" pitchFamily="18" charset="0"/>
              </a:rPr>
              <a:t>t</a:t>
            </a:r>
            <a:r>
              <a:rPr lang="en-US" i="1" baseline="-25000" dirty="0" err="1">
                <a:latin typeface="Times New Roman" panose="02020603050405020304" pitchFamily="18" charset="0"/>
              </a:rPr>
              <a:t>n</a:t>
            </a:r>
            <a:endParaRPr lang="en-US" dirty="0"/>
          </a:p>
          <a:p>
            <a:pPr lvl="1"/>
            <a:r>
              <a:rPr lang="en-US" dirty="0"/>
              <a:t>This requires new matrices and target vectors to be calculated with each time step:</a:t>
            </a:r>
          </a:p>
          <a:p>
            <a:pPr lvl="1"/>
            <a:endParaRPr lang="en-US" dirty="0"/>
          </a:p>
          <a:p>
            <a:pPr lvl="1"/>
            <a:endParaRPr lang="en-US" dirty="0"/>
          </a:p>
          <a:p>
            <a:pPr lvl="1"/>
            <a:endParaRPr lang="en-US" dirty="0"/>
          </a:p>
          <a:p>
            <a:pPr lvl="1"/>
            <a:endParaRPr lang="en-US" dirty="0"/>
          </a:p>
          <a:p>
            <a:pPr lvl="1"/>
            <a:r>
              <a:rPr lang="en-US" dirty="0"/>
              <a:t>As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i="1" dirty="0"/>
              <a:t> </a:t>
            </a:r>
            <a:r>
              <a:rPr lang="en-US" dirty="0"/>
              <a:t>becomes large, the condition number grows ever larger</a:t>
            </a:r>
          </a:p>
          <a:p>
            <a:pPr marL="457200" lvl="1" indent="0">
              <a:buNone/>
            </a:pPr>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C667227C-0853-80F4-793B-1888C1D32803}"/>
              </a:ext>
            </a:extLst>
          </p:cNvPr>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a:extLst>
              <a:ext uri="{FF2B5EF4-FFF2-40B4-BE49-F238E27FC236}">
                <a16:creationId xmlns:a16="http://schemas.microsoft.com/office/drawing/2014/main" id="{28CEFA0A-5F08-10E1-3C77-E778C9950182}"/>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8" name="Object 7">
            <a:extLst>
              <a:ext uri="{FF2B5EF4-FFF2-40B4-BE49-F238E27FC236}">
                <a16:creationId xmlns:a16="http://schemas.microsoft.com/office/drawing/2014/main" id="{6B5B0305-6686-C893-C44B-04EF1061E70B}"/>
              </a:ext>
            </a:extLst>
          </p:cNvPr>
          <p:cNvGraphicFramePr>
            <a:graphicFrameLocks noChangeAspect="1"/>
          </p:cNvGraphicFramePr>
          <p:nvPr>
            <p:extLst>
              <p:ext uri="{D42A27DB-BD31-4B8C-83A1-F6EECF244321}">
                <p14:modId xmlns:p14="http://schemas.microsoft.com/office/powerpoint/2010/main" val="468666197"/>
              </p:ext>
            </p:extLst>
          </p:nvPr>
        </p:nvGraphicFramePr>
        <p:xfrm>
          <a:off x="2700338" y="3952875"/>
          <a:ext cx="3128962" cy="1184275"/>
        </p:xfrm>
        <a:graphic>
          <a:graphicData uri="http://schemas.openxmlformats.org/presentationml/2006/ole">
            <mc:AlternateContent xmlns:mc="http://schemas.openxmlformats.org/markup-compatibility/2006">
              <mc:Choice xmlns:v="urn:schemas-microsoft-com:vml" Requires="v">
                <p:oleObj spid="_x0000_s2050" name="Equation" r:id="rId4" imgW="2349360" imgH="888840" progId="Equation.DSMT4">
                  <p:embed/>
                </p:oleObj>
              </mc:Choice>
              <mc:Fallback>
                <p:oleObj name="Equation" r:id="rId4" imgW="2349360" imgH="888840" progId="Equation.DSMT4">
                  <p:embed/>
                  <p:pic>
                    <p:nvPicPr>
                      <p:cNvPr id="8" name="Object 7">
                        <a:extLst>
                          <a:ext uri="{FF2B5EF4-FFF2-40B4-BE49-F238E27FC236}">
                            <a16:creationId xmlns:a16="http://schemas.microsoft.com/office/drawing/2014/main" id="{6B5B0305-6686-C893-C44B-04EF1061E70B}"/>
                          </a:ext>
                        </a:extLst>
                      </p:cNvPr>
                      <p:cNvPicPr/>
                      <p:nvPr/>
                    </p:nvPicPr>
                    <p:blipFill>
                      <a:blip r:embed="rId5"/>
                      <a:stretch>
                        <a:fillRect/>
                      </a:stretch>
                    </p:blipFill>
                    <p:spPr>
                      <a:xfrm>
                        <a:off x="2700338" y="3952875"/>
                        <a:ext cx="3128962" cy="11842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8518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DEE90-51C3-5A1E-0DAB-9F3599DC5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EEBF8-043A-81CA-F0B6-64315F2A1FBA}"/>
              </a:ext>
            </a:extLst>
          </p:cNvPr>
          <p:cNvSpPr>
            <a:spLocks noGrp="1"/>
          </p:cNvSpPr>
          <p:nvPr>
            <p:ph type="title"/>
          </p:nvPr>
        </p:nvSpPr>
        <p:spPr/>
        <p:txBody>
          <a:bodyPr/>
          <a:lstStyle/>
          <a:p>
            <a:r>
              <a:rPr lang="en-US" dirty="0"/>
              <a:t>Equally spaced samples</a:t>
            </a:r>
            <a:endParaRPr lang="en-CA" dirty="0"/>
          </a:p>
        </p:txBody>
      </p:sp>
      <p:sp>
        <p:nvSpPr>
          <p:cNvPr id="3" name="Content Placeholder 2">
            <a:extLst>
              <a:ext uri="{FF2B5EF4-FFF2-40B4-BE49-F238E27FC236}">
                <a16:creationId xmlns:a16="http://schemas.microsoft.com/office/drawing/2014/main" id="{203DACC0-273E-3B30-F3F9-2B7AB489FF14}"/>
              </a:ext>
            </a:extLst>
          </p:cNvPr>
          <p:cNvSpPr>
            <a:spLocks noGrp="1"/>
          </p:cNvSpPr>
          <p:nvPr>
            <p:ph idx="1"/>
          </p:nvPr>
        </p:nvSpPr>
        <p:spPr>
          <a:xfrm>
            <a:off x="457199" y="1600199"/>
            <a:ext cx="8686801" cy="5407429"/>
          </a:xfrm>
        </p:spPr>
        <p:txBody>
          <a:bodyPr/>
          <a:lstStyle/>
          <a:p>
            <a:r>
              <a:rPr lang="en-US" dirty="0"/>
              <a:t>Suppose our most recent reading is </a:t>
            </a:r>
            <a:r>
              <a:rPr lang="en-US" i="1" dirty="0" err="1"/>
              <a:t>t</a:t>
            </a:r>
            <a:r>
              <a:rPr lang="en-US" i="1" baseline="-25000" dirty="0" err="1"/>
              <a:t>n</a:t>
            </a:r>
            <a:r>
              <a:rPr lang="en-US" i="1" dirty="0"/>
              <a:t>,</a:t>
            </a:r>
            <a:br>
              <a:rPr lang="en-US" i="1" dirty="0"/>
            </a:br>
            <a:r>
              <a:rPr lang="en-US" i="1" dirty="0"/>
              <a:t>	</a:t>
            </a:r>
            <a:r>
              <a:rPr lang="en-US" dirty="0"/>
              <a:t>so we are interested in the behavior around this point</a:t>
            </a:r>
            <a:r>
              <a:rPr lang="en-US" i="1" dirty="0"/>
              <a:t> </a:t>
            </a:r>
            <a:endParaRPr lang="en-US" dirty="0"/>
          </a:p>
          <a:p>
            <a:r>
              <a:rPr lang="en-US" dirty="0"/>
              <a:t>We will </a:t>
            </a:r>
            <a:r>
              <a:rPr lang="en-US" dirty="0" smtClean="0"/>
              <a:t>shift and scale time </a:t>
            </a:r>
            <a:r>
              <a:rPr lang="en-US" i="1" dirty="0" err="1" smtClean="0">
                <a:latin typeface="Times New Roman" panose="02020603050405020304" pitchFamily="18" charset="0"/>
              </a:rPr>
              <a:t>t</a:t>
            </a:r>
            <a:r>
              <a:rPr lang="en-US" i="1" baseline="-25000" dirty="0" err="1" smtClean="0">
                <a:latin typeface="Times New Roman" panose="02020603050405020304" pitchFamily="18" charset="0"/>
              </a:rPr>
              <a:t>n</a:t>
            </a:r>
            <a:r>
              <a:rPr lang="en-US" dirty="0" smtClean="0"/>
              <a:t> to the origin with a time step of 1</a:t>
            </a:r>
            <a:endParaRPr lang="en-US" dirty="0"/>
          </a:p>
          <a:p>
            <a:pPr marL="0" indent="0">
              <a:buNone/>
            </a:pPr>
            <a:r>
              <a:rPr lang="en-US" dirty="0" smtClean="0"/>
              <a:t>	          </a:t>
            </a:r>
            <a:r>
              <a:rPr lang="en-US" i="1" dirty="0" err="1" smtClean="0">
                <a:latin typeface="Times New Roman" panose="02020603050405020304" pitchFamily="18" charset="0"/>
              </a:rPr>
              <a:t>t</a:t>
            </a:r>
            <a:r>
              <a:rPr lang="en-US" i="1" baseline="-25000" dirty="0" err="1" smtClean="0">
                <a:latin typeface="Times New Roman" panose="02020603050405020304" pitchFamily="18" charset="0"/>
              </a:rPr>
              <a:t>n</a:t>
            </a:r>
            <a:r>
              <a:rPr lang="en-US" dirty="0" smtClean="0">
                <a:latin typeface="Times New Roman" panose="02020603050405020304" pitchFamily="18" charset="0"/>
              </a:rPr>
              <a:t> 	→ 0</a:t>
            </a:r>
          </a:p>
          <a:p>
            <a:pPr marL="0" indent="0">
              <a:buNone/>
            </a:pPr>
            <a:r>
              <a:rPr lang="en-US" i="1" dirty="0" smtClean="0">
                <a:latin typeface="Times New Roman" panose="02020603050405020304" pitchFamily="18" charset="0"/>
              </a:rPr>
              <a:t>	       </a:t>
            </a:r>
            <a:r>
              <a:rPr lang="en-US" i="1" dirty="0" err="1" smtClean="0">
                <a:latin typeface="Times New Roman" panose="02020603050405020304" pitchFamily="18" charset="0"/>
              </a:rPr>
              <a:t>t</a:t>
            </a:r>
            <a:r>
              <a:rPr lang="en-US" i="1" baseline="-25000" dirty="0" err="1" smtClean="0">
                <a:latin typeface="Times New Roman" panose="02020603050405020304" pitchFamily="18" charset="0"/>
              </a:rPr>
              <a:t>n</a:t>
            </a:r>
            <a:r>
              <a:rPr lang="en-US" baseline="-25000" dirty="0" smtClean="0">
                <a:latin typeface="Times New Roman" panose="02020603050405020304" pitchFamily="18" charset="0"/>
              </a:rPr>
              <a:t>–1</a:t>
            </a:r>
            <a:r>
              <a:rPr lang="en-US" dirty="0" smtClean="0">
                <a:latin typeface="Times New Roman" panose="02020603050405020304" pitchFamily="18" charset="0"/>
              </a:rPr>
              <a:t>	→ –1</a:t>
            </a:r>
          </a:p>
          <a:p>
            <a:pPr marL="0" indent="0">
              <a:buNone/>
            </a:pPr>
            <a:r>
              <a:rPr lang="en-US" dirty="0" smtClean="0">
                <a:latin typeface="Times New Roman" panose="02020603050405020304" pitchFamily="18" charset="0"/>
              </a:rPr>
              <a:t>		 ⋮</a:t>
            </a:r>
          </a:p>
          <a:p>
            <a:pPr marL="0" indent="0">
              <a:buNone/>
            </a:pPr>
            <a:r>
              <a:rPr lang="en-US" i="1" dirty="0" smtClean="0">
                <a:latin typeface="Times New Roman" panose="02020603050405020304" pitchFamily="18" charset="0"/>
              </a:rPr>
              <a:t>	      </a:t>
            </a:r>
            <a:r>
              <a:rPr lang="en-US" i="1" dirty="0" err="1" smtClean="0">
                <a:latin typeface="Times New Roman" panose="02020603050405020304" pitchFamily="18" charset="0"/>
              </a:rPr>
              <a:t>t</a:t>
            </a:r>
            <a:r>
              <a:rPr lang="en-US" i="1" baseline="-25000" dirty="0" err="1" smtClean="0">
                <a:latin typeface="Times New Roman" panose="02020603050405020304" pitchFamily="18" charset="0"/>
              </a:rPr>
              <a:t>n</a:t>
            </a:r>
            <a:r>
              <a:rPr lang="en-US" baseline="-25000" dirty="0" smtClean="0">
                <a:latin typeface="Times New Roman" panose="02020603050405020304" pitchFamily="18" charset="0"/>
              </a:rPr>
              <a:t>–</a:t>
            </a:r>
            <a:r>
              <a:rPr lang="en-US" i="1" baseline="-25000" dirty="0" smtClean="0">
                <a:latin typeface="Times New Roman" panose="02020603050405020304" pitchFamily="18" charset="0"/>
              </a:rPr>
              <a:t>N</a:t>
            </a:r>
            <a:r>
              <a:rPr lang="en-US" dirty="0" smtClean="0">
                <a:latin typeface="Times New Roman" panose="02020603050405020304" pitchFamily="18" charset="0"/>
              </a:rPr>
              <a:t>	→ –</a:t>
            </a:r>
            <a:r>
              <a:rPr lang="en-US" i="1" dirty="0" smtClean="0">
                <a:latin typeface="Times New Roman" panose="02020603050405020304" pitchFamily="18" charset="0"/>
              </a:rPr>
              <a:t>N</a:t>
            </a:r>
          </a:p>
          <a:p>
            <a:endParaRPr lang="en-US" dirty="0" smtClean="0"/>
          </a:p>
          <a:p>
            <a:r>
              <a:rPr lang="en-US" dirty="0" smtClean="0"/>
              <a:t>Thus, </a:t>
            </a:r>
            <a:r>
              <a:rPr lang="en-US" i="1" dirty="0" smtClean="0">
                <a:latin typeface="Times New Roman" panose="02020603050405020304" pitchFamily="18" charset="0"/>
              </a:rPr>
              <a:t>t</a:t>
            </a:r>
            <a:r>
              <a:rPr lang="en-US" dirty="0" smtClean="0"/>
              <a:t> will be mapped to                      </a:t>
            </a:r>
            <a:r>
              <a:rPr lang="en-US" dirty="0"/>
              <a:t>and specifically,  </a:t>
            </a:r>
            <a:r>
              <a:rPr lang="en-US" dirty="0" smtClean="0"/>
              <a:t>                         </a:t>
            </a:r>
            <a:endParaRPr lang="en-US" dirty="0"/>
          </a:p>
          <a:p>
            <a:pPr lvl="1"/>
            <a:r>
              <a:rPr lang="en-US" dirty="0"/>
              <a:t>Because we are interested either in:</a:t>
            </a:r>
          </a:p>
          <a:p>
            <a:pPr lvl="2"/>
            <a:r>
              <a:rPr lang="en-US" dirty="0"/>
              <a:t>What happened in the most recent time step, between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baseline="-25000" dirty="0">
                <a:latin typeface="Times New Roman" panose="02020603050405020304" pitchFamily="18" charset="0"/>
              </a:rPr>
              <a:t>–1</a:t>
            </a:r>
            <a:r>
              <a:rPr lang="en-US" dirty="0"/>
              <a:t> and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t> , or </a:t>
            </a:r>
          </a:p>
          <a:p>
            <a:pPr lvl="2"/>
            <a:r>
              <a:rPr lang="en-US" dirty="0"/>
              <a:t>What will happen in one or time steps, between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i="1" baseline="-25000" dirty="0">
                <a:latin typeface="Times New Roman" panose="02020603050405020304" pitchFamily="18" charset="0"/>
              </a:rPr>
              <a:t> </a:t>
            </a:r>
            <a:r>
              <a:rPr lang="en-US" dirty="0"/>
              <a:t> and </a:t>
            </a:r>
            <a:r>
              <a:rPr lang="en-US" i="1" dirty="0">
                <a:latin typeface="Times New Roman" panose="02020603050405020304" pitchFamily="18" charset="0"/>
              </a:rPr>
              <a:t>t</a:t>
            </a:r>
            <a:r>
              <a:rPr lang="en-US" i="1" baseline="-25000" dirty="0">
                <a:latin typeface="Times New Roman" panose="02020603050405020304" pitchFamily="18" charset="0"/>
              </a:rPr>
              <a:t>n</a:t>
            </a:r>
            <a:r>
              <a:rPr lang="en-US" baseline="-25000" dirty="0">
                <a:latin typeface="Times New Roman" panose="02020603050405020304" pitchFamily="18" charset="0"/>
              </a:rPr>
              <a:t>+1</a:t>
            </a:r>
            <a:endParaRPr lang="en-US" dirty="0"/>
          </a:p>
          <a:p>
            <a:pPr marL="457200" lvl="1" indent="0">
              <a:buNone/>
            </a:pPr>
            <a:r>
              <a:rPr lang="en-US" dirty="0"/>
              <a:t>     our values our discrete time are </a:t>
            </a:r>
            <a:r>
              <a:rPr lang="en-US" dirty="0">
                <a:latin typeface="Times New Roman" panose="02020603050405020304" pitchFamily="18" charset="0"/>
              </a:rPr>
              <a:t>–1 &lt; </a:t>
            </a:r>
            <a:r>
              <a:rPr lang="en-US" i="1" dirty="0">
                <a:latin typeface="Symbol" panose="05050102010706020507" pitchFamily="18" charset="2"/>
              </a:rPr>
              <a:t>d</a:t>
            </a:r>
            <a:r>
              <a:rPr lang="en-US" dirty="0">
                <a:latin typeface="Times New Roman" panose="02020603050405020304" pitchFamily="18" charset="0"/>
              </a:rPr>
              <a:t> </a:t>
            </a:r>
            <a:r>
              <a:rPr lang="en-CA" dirty="0">
                <a:latin typeface="Times New Roman" panose="02020603050405020304" pitchFamily="18" charset="0"/>
              </a:rPr>
              <a:t>≤</a:t>
            </a:r>
            <a:r>
              <a:rPr lang="en-US" dirty="0">
                <a:latin typeface="Times New Roman" panose="02020603050405020304" pitchFamily="18" charset="0"/>
              </a:rPr>
              <a:t> 1</a:t>
            </a:r>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C667227C-0853-80F4-793B-1888C1D32803}"/>
              </a:ext>
            </a:extLst>
          </p:cNvPr>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a:extLst>
              <a:ext uri="{FF2B5EF4-FFF2-40B4-BE49-F238E27FC236}">
                <a16:creationId xmlns:a16="http://schemas.microsoft.com/office/drawing/2014/main" id="{28CEFA0A-5F08-10E1-3C77-E778C9950182}"/>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9" name="Object 8">
            <a:extLst>
              <a:ext uri="{FF2B5EF4-FFF2-40B4-BE49-F238E27FC236}">
                <a16:creationId xmlns:a16="http://schemas.microsoft.com/office/drawing/2014/main" id="{95EFF72B-F7E6-48E8-9BDA-99235A61FAEE}"/>
              </a:ext>
            </a:extLst>
          </p:cNvPr>
          <p:cNvGraphicFramePr>
            <a:graphicFrameLocks noChangeAspect="1"/>
          </p:cNvGraphicFramePr>
          <p:nvPr>
            <p:extLst>
              <p:ext uri="{D42A27DB-BD31-4B8C-83A1-F6EECF244321}">
                <p14:modId xmlns:p14="http://schemas.microsoft.com/office/powerpoint/2010/main" val="2592098340"/>
              </p:ext>
            </p:extLst>
          </p:nvPr>
        </p:nvGraphicFramePr>
        <p:xfrm>
          <a:off x="3986634" y="4640089"/>
          <a:ext cx="1171575" cy="698500"/>
        </p:xfrm>
        <a:graphic>
          <a:graphicData uri="http://schemas.openxmlformats.org/presentationml/2006/ole">
            <mc:AlternateContent xmlns:mc="http://schemas.openxmlformats.org/markup-compatibility/2006">
              <mc:Choice xmlns:v="urn:schemas-microsoft-com:vml" Requires="v">
                <p:oleObj spid="_x0000_s3074" name="Equation" r:id="rId4" imgW="660240" imgH="393480" progId="Equation.DSMT4">
                  <p:embed/>
                </p:oleObj>
              </mc:Choice>
              <mc:Fallback>
                <p:oleObj name="Equation" r:id="rId4" imgW="660240" imgH="393480" progId="Equation.DSMT4">
                  <p:embed/>
                  <p:pic>
                    <p:nvPicPr>
                      <p:cNvPr id="9" name="Object 8">
                        <a:extLst>
                          <a:ext uri="{FF2B5EF4-FFF2-40B4-BE49-F238E27FC236}">
                            <a16:creationId xmlns:a16="http://schemas.microsoft.com/office/drawing/2014/main" id="{95EFF72B-F7E6-48E8-9BDA-99235A61FAEE}"/>
                          </a:ext>
                        </a:extLst>
                      </p:cNvPr>
                      <p:cNvPicPr/>
                      <p:nvPr/>
                    </p:nvPicPr>
                    <p:blipFill>
                      <a:blip r:embed="rId5"/>
                      <a:stretch>
                        <a:fillRect/>
                      </a:stretch>
                    </p:blipFill>
                    <p:spPr>
                      <a:xfrm>
                        <a:off x="3986634" y="4640089"/>
                        <a:ext cx="1171575" cy="698500"/>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2773BDE6-40CE-43D9-9DD1-7CF065659A31}"/>
              </a:ext>
            </a:extLst>
          </p:cNvPr>
          <p:cNvCxnSpPr>
            <a:cxnSpLocks/>
          </p:cNvCxnSpPr>
          <p:nvPr/>
        </p:nvCxnSpPr>
        <p:spPr>
          <a:xfrm>
            <a:off x="7934698" y="41701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CBEDD0-46A3-4EA6-ACD1-D5541D8CDF08}"/>
              </a:ext>
            </a:extLst>
          </p:cNvPr>
          <p:cNvSpPr txBox="1"/>
          <p:nvPr/>
        </p:nvSpPr>
        <p:spPr>
          <a:xfrm>
            <a:off x="7778245" y="435940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0A1CD11A-B3E7-42A5-88F5-50E12B49A523}"/>
              </a:ext>
            </a:extLst>
          </p:cNvPr>
          <p:cNvCxnSpPr>
            <a:cxnSpLocks/>
          </p:cNvCxnSpPr>
          <p:nvPr/>
        </p:nvCxnSpPr>
        <p:spPr>
          <a:xfrm flipH="1">
            <a:off x="3834008" y="4265917"/>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A218D7-E49B-441E-9B03-007643E8564C}"/>
              </a:ext>
            </a:extLst>
          </p:cNvPr>
          <p:cNvCxnSpPr>
            <a:cxnSpLocks/>
          </p:cNvCxnSpPr>
          <p:nvPr/>
        </p:nvCxnSpPr>
        <p:spPr>
          <a:xfrm>
            <a:off x="6975403" y="41701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957D266-1944-4D2C-9065-07CFB6B61B7B}"/>
              </a:ext>
            </a:extLst>
          </p:cNvPr>
          <p:cNvSpPr txBox="1"/>
          <p:nvPr/>
        </p:nvSpPr>
        <p:spPr>
          <a:xfrm>
            <a:off x="6700328" y="4359404"/>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255F12B-9115-4007-8B82-81E27FA60EB8}"/>
              </a:ext>
            </a:extLst>
          </p:cNvPr>
          <p:cNvCxnSpPr>
            <a:cxnSpLocks/>
          </p:cNvCxnSpPr>
          <p:nvPr/>
        </p:nvCxnSpPr>
        <p:spPr>
          <a:xfrm>
            <a:off x="6979750" y="41701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4EDA99-DE59-4C10-9152-2F082AF002CC}"/>
              </a:ext>
            </a:extLst>
          </p:cNvPr>
          <p:cNvCxnSpPr>
            <a:cxnSpLocks/>
          </p:cNvCxnSpPr>
          <p:nvPr/>
        </p:nvCxnSpPr>
        <p:spPr>
          <a:xfrm>
            <a:off x="6049969" y="41701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477B5A-985F-44E1-B368-21E1AE34D046}"/>
              </a:ext>
            </a:extLst>
          </p:cNvPr>
          <p:cNvSpPr txBox="1"/>
          <p:nvPr/>
        </p:nvSpPr>
        <p:spPr>
          <a:xfrm>
            <a:off x="5784459" y="4359404"/>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6088B96B-4C00-4F93-BCCC-398BA626967B}"/>
              </a:ext>
            </a:extLst>
          </p:cNvPr>
          <p:cNvCxnSpPr>
            <a:cxnSpLocks/>
          </p:cNvCxnSpPr>
          <p:nvPr/>
        </p:nvCxnSpPr>
        <p:spPr>
          <a:xfrm>
            <a:off x="5103410" y="41701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8E05E6-E224-4B75-85DE-9913971DA1EA}"/>
              </a:ext>
            </a:extLst>
          </p:cNvPr>
          <p:cNvSpPr txBox="1"/>
          <p:nvPr/>
        </p:nvSpPr>
        <p:spPr>
          <a:xfrm>
            <a:off x="4829511" y="4359404"/>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20C88266-21B7-4E1F-96A9-12E62316FA18}"/>
              </a:ext>
            </a:extLst>
          </p:cNvPr>
          <p:cNvCxnSpPr>
            <a:cxnSpLocks/>
          </p:cNvCxnSpPr>
          <p:nvPr/>
        </p:nvCxnSpPr>
        <p:spPr>
          <a:xfrm>
            <a:off x="4156851" y="41701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DC4C69-4711-4960-A17A-1DFD8EDBFC12}"/>
              </a:ext>
            </a:extLst>
          </p:cNvPr>
          <p:cNvSpPr txBox="1"/>
          <p:nvPr/>
        </p:nvSpPr>
        <p:spPr>
          <a:xfrm>
            <a:off x="3857785" y="4359404"/>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a:off x="4156851" y="3507971"/>
            <a:ext cx="1046916" cy="7734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103410" y="3511739"/>
            <a:ext cx="713520" cy="7696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054316" y="3511739"/>
            <a:ext cx="381000" cy="761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970455" y="3507971"/>
            <a:ext cx="42446" cy="7579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646311" y="3507971"/>
            <a:ext cx="305264" cy="7579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73BDE6-40CE-43D9-9DD1-7CF065659A31}"/>
              </a:ext>
            </a:extLst>
          </p:cNvPr>
          <p:cNvCxnSpPr>
            <a:cxnSpLocks/>
          </p:cNvCxnSpPr>
          <p:nvPr/>
        </p:nvCxnSpPr>
        <p:spPr>
          <a:xfrm>
            <a:off x="7650658" y="340876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CBEDD0-46A3-4EA6-ACD1-D5541D8CDF08}"/>
              </a:ext>
            </a:extLst>
          </p:cNvPr>
          <p:cNvSpPr txBox="1"/>
          <p:nvPr/>
        </p:nvSpPr>
        <p:spPr>
          <a:xfrm>
            <a:off x="7494205" y="2966247"/>
            <a:ext cx="3401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0A1CD11A-B3E7-42A5-88F5-50E12B49A523}"/>
              </a:ext>
            </a:extLst>
          </p:cNvPr>
          <p:cNvCxnSpPr>
            <a:cxnSpLocks/>
          </p:cNvCxnSpPr>
          <p:nvPr/>
        </p:nvCxnSpPr>
        <p:spPr>
          <a:xfrm flipH="1">
            <a:off x="4986545" y="3511739"/>
            <a:ext cx="29481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A218D7-E49B-441E-9B03-007643E8564C}"/>
              </a:ext>
            </a:extLst>
          </p:cNvPr>
          <p:cNvCxnSpPr>
            <a:cxnSpLocks/>
          </p:cNvCxnSpPr>
          <p:nvPr/>
        </p:nvCxnSpPr>
        <p:spPr>
          <a:xfrm>
            <a:off x="7023883" y="340876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957D266-1944-4D2C-9065-07CFB6B61B7B}"/>
              </a:ext>
            </a:extLst>
          </p:cNvPr>
          <p:cNvSpPr txBox="1"/>
          <p:nvPr/>
        </p:nvSpPr>
        <p:spPr>
          <a:xfrm>
            <a:off x="6798686" y="2991181"/>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27" name="Straight Connector 26">
            <a:extLst>
              <a:ext uri="{FF2B5EF4-FFF2-40B4-BE49-F238E27FC236}">
                <a16:creationId xmlns:a16="http://schemas.microsoft.com/office/drawing/2014/main" id="{3255F12B-9115-4007-8B82-81E27FA60EB8}"/>
              </a:ext>
            </a:extLst>
          </p:cNvPr>
          <p:cNvCxnSpPr>
            <a:cxnSpLocks/>
          </p:cNvCxnSpPr>
          <p:nvPr/>
        </p:nvCxnSpPr>
        <p:spPr>
          <a:xfrm>
            <a:off x="7028230" y="340876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4EDA99-DE59-4C10-9152-2F082AF002CC}"/>
              </a:ext>
            </a:extLst>
          </p:cNvPr>
          <p:cNvCxnSpPr>
            <a:cxnSpLocks/>
          </p:cNvCxnSpPr>
          <p:nvPr/>
        </p:nvCxnSpPr>
        <p:spPr>
          <a:xfrm>
            <a:off x="6430969" y="340876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88B96B-4C00-4F93-BCCC-398BA626967B}"/>
              </a:ext>
            </a:extLst>
          </p:cNvPr>
          <p:cNvCxnSpPr>
            <a:cxnSpLocks/>
          </p:cNvCxnSpPr>
          <p:nvPr/>
        </p:nvCxnSpPr>
        <p:spPr>
          <a:xfrm>
            <a:off x="5816930" y="340876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C88266-21B7-4E1F-96A9-12E62316FA18}"/>
              </a:ext>
            </a:extLst>
          </p:cNvPr>
          <p:cNvCxnSpPr>
            <a:cxnSpLocks/>
          </p:cNvCxnSpPr>
          <p:nvPr/>
        </p:nvCxnSpPr>
        <p:spPr>
          <a:xfrm>
            <a:off x="5202891" y="340876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57D266-1944-4D2C-9065-07CFB6B61B7B}"/>
              </a:ext>
            </a:extLst>
          </p:cNvPr>
          <p:cNvSpPr txBox="1"/>
          <p:nvPr/>
        </p:nvSpPr>
        <p:spPr>
          <a:xfrm>
            <a:off x="6216807" y="2986082"/>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5" name="TextBox 34">
            <a:extLst>
              <a:ext uri="{FF2B5EF4-FFF2-40B4-BE49-F238E27FC236}">
                <a16:creationId xmlns:a16="http://schemas.microsoft.com/office/drawing/2014/main" id="{B957D266-1944-4D2C-9065-07CFB6B61B7B}"/>
              </a:ext>
            </a:extLst>
          </p:cNvPr>
          <p:cNvSpPr txBox="1"/>
          <p:nvPr/>
        </p:nvSpPr>
        <p:spPr>
          <a:xfrm>
            <a:off x="5601676" y="2980983"/>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6" name="TextBox 35">
            <a:extLst>
              <a:ext uri="{FF2B5EF4-FFF2-40B4-BE49-F238E27FC236}">
                <a16:creationId xmlns:a16="http://schemas.microsoft.com/office/drawing/2014/main" id="{B957D266-1944-4D2C-9065-07CFB6B61B7B}"/>
              </a:ext>
            </a:extLst>
          </p:cNvPr>
          <p:cNvSpPr txBox="1"/>
          <p:nvPr/>
        </p:nvSpPr>
        <p:spPr>
          <a:xfrm>
            <a:off x="4986545" y="2975884"/>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graphicFrame>
        <p:nvGraphicFramePr>
          <p:cNvPr id="49" name="Object 48">
            <a:extLst>
              <a:ext uri="{FF2B5EF4-FFF2-40B4-BE49-F238E27FC236}">
                <a16:creationId xmlns:a16="http://schemas.microsoft.com/office/drawing/2014/main" id="{95EFF72B-F7E6-48E8-9BDA-99235A61FAEE}"/>
              </a:ext>
            </a:extLst>
          </p:cNvPr>
          <p:cNvGraphicFramePr>
            <a:graphicFrameLocks noChangeAspect="1"/>
          </p:cNvGraphicFramePr>
          <p:nvPr>
            <p:extLst>
              <p:ext uri="{D42A27DB-BD31-4B8C-83A1-F6EECF244321}">
                <p14:modId xmlns:p14="http://schemas.microsoft.com/office/powerpoint/2010/main" val="3150600361"/>
              </p:ext>
            </p:extLst>
          </p:nvPr>
        </p:nvGraphicFramePr>
        <p:xfrm>
          <a:off x="7153956" y="4767263"/>
          <a:ext cx="1560512" cy="466725"/>
        </p:xfrm>
        <a:graphic>
          <a:graphicData uri="http://schemas.openxmlformats.org/presentationml/2006/ole">
            <mc:AlternateContent xmlns:mc="http://schemas.openxmlformats.org/markup-compatibility/2006">
              <mc:Choice xmlns:v="urn:schemas-microsoft-com:vml" Requires="v">
                <p:oleObj spid="_x0000_s3075" name="Equation" r:id="rId6" imgW="761760" imgH="228600" progId="Equation.DSMT4">
                  <p:embed/>
                </p:oleObj>
              </mc:Choice>
              <mc:Fallback>
                <p:oleObj name="Equation" r:id="rId6" imgW="761760" imgH="228600" progId="Equation.DSMT4">
                  <p:embed/>
                  <p:pic>
                    <p:nvPicPr>
                      <p:cNvPr id="49" name="Object 48">
                        <a:extLst>
                          <a:ext uri="{FF2B5EF4-FFF2-40B4-BE49-F238E27FC236}">
                            <a16:creationId xmlns:a16="http://schemas.microsoft.com/office/drawing/2014/main" id="{95EFF72B-F7E6-48E8-9BDA-99235A61FAEE}"/>
                          </a:ext>
                        </a:extLst>
                      </p:cNvPr>
                      <p:cNvPicPr/>
                      <p:nvPr/>
                    </p:nvPicPr>
                    <p:blipFill>
                      <a:blip r:embed="rId7"/>
                      <a:stretch>
                        <a:fillRect/>
                      </a:stretch>
                    </p:blipFill>
                    <p:spPr>
                      <a:xfrm>
                        <a:off x="7153956" y="4767263"/>
                        <a:ext cx="1560512" cy="4667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84301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DEE90-51C3-5A1E-0DAB-9F3599DC5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EEBF8-043A-81CA-F0B6-64315F2A1FBA}"/>
              </a:ext>
            </a:extLst>
          </p:cNvPr>
          <p:cNvSpPr>
            <a:spLocks noGrp="1"/>
          </p:cNvSpPr>
          <p:nvPr>
            <p:ph type="title"/>
          </p:nvPr>
        </p:nvSpPr>
        <p:spPr/>
        <p:txBody>
          <a:bodyPr/>
          <a:lstStyle/>
          <a:p>
            <a:r>
              <a:rPr lang="en-US" dirty="0"/>
              <a:t>Equally spaced samples</a:t>
            </a:r>
            <a:endParaRPr lang="en-CA" dirty="0"/>
          </a:p>
        </p:txBody>
      </p:sp>
      <p:sp>
        <p:nvSpPr>
          <p:cNvPr id="3" name="Content Placeholder 2">
            <a:extLst>
              <a:ext uri="{FF2B5EF4-FFF2-40B4-BE49-F238E27FC236}">
                <a16:creationId xmlns:a16="http://schemas.microsoft.com/office/drawing/2014/main" id="{203DACC0-273E-3B30-F3F9-2B7AB489FF14}"/>
              </a:ext>
            </a:extLst>
          </p:cNvPr>
          <p:cNvSpPr>
            <a:spLocks noGrp="1"/>
          </p:cNvSpPr>
          <p:nvPr>
            <p:ph idx="1"/>
          </p:nvPr>
        </p:nvSpPr>
        <p:spPr>
          <a:xfrm>
            <a:off x="457199" y="1600200"/>
            <a:ext cx="7924801" cy="4525963"/>
          </a:xfrm>
        </p:spPr>
        <p:txBody>
          <a:bodyPr/>
          <a:lstStyle/>
          <a:p>
            <a:r>
              <a:rPr lang="en-US" dirty="0"/>
              <a:t>There are many benefits:</a:t>
            </a:r>
          </a:p>
          <a:p>
            <a:pPr lvl="1"/>
            <a:r>
              <a:rPr lang="en-US" dirty="0"/>
              <a:t>We will be evaluating least-squares best-fitting polynomials</a:t>
            </a:r>
            <a:br>
              <a:rPr lang="en-US" dirty="0"/>
            </a:br>
            <a:r>
              <a:rPr lang="en-US" dirty="0"/>
              <a:t>with small values of </a:t>
            </a:r>
            <a:r>
              <a:rPr lang="en-US" i="1" dirty="0">
                <a:latin typeface="Symbol" panose="05050102010706020507" pitchFamily="18" charset="2"/>
              </a:rPr>
              <a:t>d</a:t>
            </a:r>
            <a:endParaRPr lang="en-US" dirty="0"/>
          </a:p>
          <a:p>
            <a:pPr lvl="1"/>
            <a:r>
              <a:rPr lang="en-US" dirty="0"/>
              <a:t>The matrices become fixed integer matrices</a:t>
            </a:r>
          </a:p>
          <a:p>
            <a:pPr lvl="2"/>
            <a:r>
              <a:rPr lang="en-US" dirty="0"/>
              <a:t>They are only dependent on </a:t>
            </a:r>
            <a:r>
              <a:rPr lang="en-US" i="1" dirty="0">
                <a:latin typeface="Times New Roman" panose="02020603050405020304" pitchFamily="18" charset="0"/>
              </a:rPr>
              <a:t>N</a:t>
            </a:r>
            <a:r>
              <a:rPr lang="en-US" dirty="0"/>
              <a:t>:</a:t>
            </a:r>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C667227C-0853-80F4-793B-1888C1D32803}"/>
              </a:ext>
            </a:extLst>
          </p:cNvPr>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a:extLst>
              <a:ext uri="{FF2B5EF4-FFF2-40B4-BE49-F238E27FC236}">
                <a16:creationId xmlns:a16="http://schemas.microsoft.com/office/drawing/2014/main" id="{28CEFA0A-5F08-10E1-3C77-E778C9950182}"/>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47" name="Object 46">
            <a:extLst>
              <a:ext uri="{FF2B5EF4-FFF2-40B4-BE49-F238E27FC236}">
                <a16:creationId xmlns:a16="http://schemas.microsoft.com/office/drawing/2014/main" id="{6B5B0305-6686-C893-C44B-04EF1061E70B}"/>
              </a:ext>
            </a:extLst>
          </p:cNvPr>
          <p:cNvGraphicFramePr>
            <a:graphicFrameLocks noChangeAspect="1"/>
          </p:cNvGraphicFramePr>
          <p:nvPr>
            <p:extLst>
              <p:ext uri="{D42A27DB-BD31-4B8C-83A1-F6EECF244321}">
                <p14:modId xmlns:p14="http://schemas.microsoft.com/office/powerpoint/2010/main" val="2176481127"/>
              </p:ext>
            </p:extLst>
          </p:nvPr>
        </p:nvGraphicFramePr>
        <p:xfrm>
          <a:off x="1264747" y="3527511"/>
          <a:ext cx="4279900" cy="1184275"/>
        </p:xfrm>
        <a:graphic>
          <a:graphicData uri="http://schemas.openxmlformats.org/presentationml/2006/ole">
            <mc:AlternateContent xmlns:mc="http://schemas.openxmlformats.org/markup-compatibility/2006">
              <mc:Choice xmlns:v="urn:schemas-microsoft-com:vml" Requires="v">
                <p:oleObj spid="_x0000_s4098" name="Equation" r:id="rId4" imgW="3213000" imgH="888840" progId="Equation.DSMT4">
                  <p:embed/>
                </p:oleObj>
              </mc:Choice>
              <mc:Fallback>
                <p:oleObj name="Equation" r:id="rId4" imgW="3213000" imgH="888840" progId="Equation.DSMT4">
                  <p:embed/>
                  <p:pic>
                    <p:nvPicPr>
                      <p:cNvPr id="47" name="Object 46">
                        <a:extLst>
                          <a:ext uri="{FF2B5EF4-FFF2-40B4-BE49-F238E27FC236}">
                            <a16:creationId xmlns:a16="http://schemas.microsoft.com/office/drawing/2014/main" id="{6B5B0305-6686-C893-C44B-04EF1061E70B}"/>
                          </a:ext>
                        </a:extLst>
                      </p:cNvPr>
                      <p:cNvPicPr/>
                      <p:nvPr/>
                    </p:nvPicPr>
                    <p:blipFill>
                      <a:blip r:embed="rId5"/>
                      <a:stretch>
                        <a:fillRect/>
                      </a:stretch>
                    </p:blipFill>
                    <p:spPr>
                      <a:xfrm>
                        <a:off x="1264747" y="3527511"/>
                        <a:ext cx="4279900" cy="11842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612F612C-F5A9-4CC6-9C0D-EAC1164DF1F1}"/>
              </a:ext>
            </a:extLst>
          </p:cNvPr>
          <p:cNvGraphicFramePr>
            <a:graphicFrameLocks noChangeAspect="1"/>
          </p:cNvGraphicFramePr>
          <p:nvPr>
            <p:extLst>
              <p:ext uri="{D42A27DB-BD31-4B8C-83A1-F6EECF244321}">
                <p14:modId xmlns:p14="http://schemas.microsoft.com/office/powerpoint/2010/main" val="1855146703"/>
              </p:ext>
            </p:extLst>
          </p:nvPr>
        </p:nvGraphicFramePr>
        <p:xfrm>
          <a:off x="453462" y="4753189"/>
          <a:ext cx="8396287" cy="1793875"/>
        </p:xfrm>
        <a:graphic>
          <a:graphicData uri="http://schemas.openxmlformats.org/presentationml/2006/ole">
            <mc:AlternateContent xmlns:mc="http://schemas.openxmlformats.org/markup-compatibility/2006">
              <mc:Choice xmlns:v="urn:schemas-microsoft-com:vml" Requires="v">
                <p:oleObj spid="_x0000_s4099" name="Equation" r:id="rId6" imgW="6298920" imgH="1346040" progId="Equation.DSMT4">
                  <p:embed/>
                </p:oleObj>
              </mc:Choice>
              <mc:Fallback>
                <p:oleObj name="Equation" r:id="rId6" imgW="6298920" imgH="1346040" progId="Equation.DSMT4">
                  <p:embed/>
                  <p:pic>
                    <p:nvPicPr>
                      <p:cNvPr id="39" name="Object 38">
                        <a:extLst>
                          <a:ext uri="{FF2B5EF4-FFF2-40B4-BE49-F238E27FC236}">
                            <a16:creationId xmlns:a16="http://schemas.microsoft.com/office/drawing/2014/main" id="{612F612C-F5A9-4CC6-9C0D-EAC1164DF1F1}"/>
                          </a:ext>
                        </a:extLst>
                      </p:cNvPr>
                      <p:cNvPicPr/>
                      <p:nvPr/>
                    </p:nvPicPr>
                    <p:blipFill>
                      <a:blip r:embed="rId7"/>
                      <a:stretch>
                        <a:fillRect/>
                      </a:stretch>
                    </p:blipFill>
                    <p:spPr>
                      <a:xfrm>
                        <a:off x="453462" y="4753189"/>
                        <a:ext cx="8396287" cy="17938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935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Equally spaced samples</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Consider this example with </a:t>
            </a:r>
            <a:r>
              <a:rPr lang="en-US" i="1" dirty="0">
                <a:latin typeface="Times New Roman" panose="02020603050405020304" pitchFamily="18" charset="0"/>
              </a:rPr>
              <a:t>N</a:t>
            </a:r>
            <a:r>
              <a:rPr lang="en-US" dirty="0">
                <a:latin typeface="Times New Roman" panose="02020603050405020304" pitchFamily="18" charset="0"/>
              </a:rPr>
              <a:t> = 4</a:t>
            </a:r>
            <a:r>
              <a:rPr lang="en-US" dirty="0"/>
              <a:t>:</a:t>
            </a:r>
          </a:p>
          <a:p>
            <a:pPr marL="857250" lvl="2" indent="0">
              <a:buNone/>
            </a:pPr>
            <a:r>
              <a:rPr lang="en-US" sz="1800" dirty="0">
                <a:latin typeface="Consolas" panose="020B0609020204030204" pitchFamily="49" charset="0"/>
              </a:rPr>
              <a:t>&gt;&gt; N = 4;</a:t>
            </a:r>
          </a:p>
          <a:p>
            <a:pPr marL="857250" lvl="2" indent="0">
              <a:buNone/>
            </a:pPr>
            <a:r>
              <a:rPr lang="en-US" sz="1800" dirty="0">
                <a:latin typeface="Consolas" panose="020B0609020204030204" pitchFamily="49" charset="0"/>
              </a:rPr>
              <a:t>&gt;&gt; A = </a:t>
            </a:r>
            <a:r>
              <a:rPr lang="en-US" sz="1800" dirty="0" err="1">
                <a:latin typeface="Consolas" panose="020B0609020204030204" pitchFamily="49" charset="0"/>
              </a:rPr>
              <a:t>vander</a:t>
            </a:r>
            <a:r>
              <a:rPr lang="en-US" sz="1800" dirty="0">
                <a:latin typeface="Consolas" panose="020B0609020204030204" pitchFamily="49" charset="0"/>
              </a:rPr>
              <a:t>( -N:0, 2 );</a:t>
            </a:r>
          </a:p>
          <a:p>
            <a:pPr marL="857250" lvl="2" indent="0">
              <a:buNone/>
            </a:pPr>
            <a:r>
              <a:rPr lang="fr-FR" sz="1800" dirty="0">
                <a:latin typeface="Consolas" panose="020B0609020204030204" pitchFamily="49" charset="0"/>
              </a:rPr>
              <a:t>&gt;&gt; </a:t>
            </a:r>
            <a:r>
              <a:rPr lang="fr-FR" sz="1800" dirty="0" err="1">
                <a:latin typeface="Consolas" panose="020B0609020204030204" pitchFamily="49" charset="0"/>
              </a:rPr>
              <a:t>cond</a:t>
            </a:r>
            <a:r>
              <a:rPr lang="fr-FR" sz="1800" dirty="0">
                <a:latin typeface="Consolas" panose="020B0609020204030204" pitchFamily="49" charset="0"/>
              </a:rPr>
              <a:t>( A )</a:t>
            </a:r>
          </a:p>
          <a:p>
            <a:pPr marL="857250" lvl="2" indent="0">
              <a:buNone/>
            </a:pPr>
            <a:r>
              <a:rPr lang="fr-FR" sz="1800" dirty="0">
                <a:latin typeface="Consolas" panose="020B0609020204030204" pitchFamily="49" charset="0"/>
              </a:rPr>
              <a:t>    ans = 4.738720018687270</a:t>
            </a:r>
          </a:p>
          <a:p>
            <a:pPr marL="857250" lvl="2" indent="0">
              <a:buNone/>
            </a:pPr>
            <a:r>
              <a:rPr lang="fr-FR" sz="1800" dirty="0">
                <a:latin typeface="Consolas" panose="020B0609020204030204" pitchFamily="49" charset="0"/>
              </a:rPr>
              <a:t>&gt;&gt; </a:t>
            </a:r>
            <a:r>
              <a:rPr lang="fr-FR" sz="1800" dirty="0" err="1">
                <a:latin typeface="Consolas" panose="020B0609020204030204" pitchFamily="49" charset="0"/>
              </a:rPr>
              <a:t>inv</a:t>
            </a:r>
            <a:r>
              <a:rPr lang="fr-FR" sz="1800" dirty="0">
                <a:latin typeface="Consolas" panose="020B0609020204030204" pitchFamily="49" charset="0"/>
              </a:rPr>
              <a:t>( A'*A )*A'</a:t>
            </a:r>
          </a:p>
          <a:p>
            <a:pPr marL="857250" lvl="2" indent="0">
              <a:buNone/>
            </a:pPr>
            <a:r>
              <a:rPr lang="fr-FR" sz="1800" dirty="0">
                <a:latin typeface="Consolas" panose="020B0609020204030204" pitchFamily="49" charset="0"/>
              </a:rPr>
              <a:t>    ans =</a:t>
            </a:r>
          </a:p>
          <a:p>
            <a:pPr marL="857250" lvl="2" indent="0">
              <a:buNone/>
            </a:pPr>
            <a:r>
              <a:rPr lang="fr-FR" sz="1800" dirty="0">
                <a:latin typeface="Consolas" panose="020B0609020204030204" pitchFamily="49" charset="0"/>
              </a:rPr>
              <a:t>       -0.2  -0.1   0     0.1   0.2</a:t>
            </a:r>
          </a:p>
          <a:p>
            <a:pPr marL="857250" lvl="2" indent="0">
              <a:buNone/>
            </a:pPr>
            <a:r>
              <a:rPr lang="fr-FR" sz="1800" dirty="0">
                <a:latin typeface="Consolas" panose="020B0609020204030204" pitchFamily="49" charset="0"/>
              </a:rPr>
              <a:t>       -0.2   0.0   0.2   0.4   0.6</a:t>
            </a:r>
            <a:endParaRPr lang="en-US" sz="1800"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Approximating a point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dirty="0"/>
          </a:p>
        </p:txBody>
      </p:sp>
      <p:cxnSp>
        <p:nvCxnSpPr>
          <p:cNvPr id="13" name="Straight Connector 12">
            <a:extLst>
              <a:ext uri="{FF2B5EF4-FFF2-40B4-BE49-F238E27FC236}">
                <a16:creationId xmlns:a16="http://schemas.microsoft.com/office/drawing/2014/main" id="{79F1895C-0EA4-4ECF-9CC2-333159911B77}"/>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64403" y="6121965"/>
            <a:ext cx="2844341"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Matlab code is provided for </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demonstration purposes and is not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required for the examination.</a:t>
            </a:r>
            <a:endParaRPr lang="en-CA" sz="1100" dirty="0"/>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2" y="6291652"/>
            <a:ext cx="396241" cy="399289"/>
          </a:xfrm>
          <a:prstGeom prst="rect">
            <a:avLst/>
          </a:prstGeom>
        </p:spPr>
      </p:pic>
    </p:spTree>
    <p:custDataLst>
      <p:tags r:id="rId1"/>
    </p:custDataLst>
    <p:extLst>
      <p:ext uri="{BB962C8B-B14F-4D97-AF65-F5344CB8AC3E}">
        <p14:creationId xmlns:p14="http://schemas.microsoft.com/office/powerpoint/2010/main" val="150028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F02C-F0DB-497E-A737-EB1DC130618C}"/>
              </a:ext>
            </a:extLst>
          </p:cNvPr>
          <p:cNvSpPr>
            <a:spLocks noGrp="1"/>
          </p:cNvSpPr>
          <p:nvPr>
            <p:ph type="title"/>
          </p:nvPr>
        </p:nvSpPr>
        <p:spPr/>
        <p:txBody>
          <a:bodyPr/>
          <a:lstStyle/>
          <a:p>
            <a:r>
              <a:rPr lang="en-US" dirty="0"/>
              <a:t>Equally spaced samples</a:t>
            </a:r>
          </a:p>
        </p:txBody>
      </p:sp>
      <p:sp>
        <p:nvSpPr>
          <p:cNvPr id="3" name="Content Placeholder 2">
            <a:extLst>
              <a:ext uri="{FF2B5EF4-FFF2-40B4-BE49-F238E27FC236}">
                <a16:creationId xmlns:a16="http://schemas.microsoft.com/office/drawing/2014/main" id="{2410EED9-196F-453A-8686-BC846C18C516}"/>
              </a:ext>
            </a:extLst>
          </p:cNvPr>
          <p:cNvSpPr>
            <a:spLocks noGrp="1"/>
          </p:cNvSpPr>
          <p:nvPr>
            <p:ph idx="1"/>
          </p:nvPr>
        </p:nvSpPr>
        <p:spPr/>
        <p:txBody>
          <a:bodyPr/>
          <a:lstStyle/>
          <a:p>
            <a:r>
              <a:rPr lang="en-US" dirty="0"/>
              <a:t>Thus, we have that</a:t>
            </a:r>
          </a:p>
          <a:p>
            <a:endParaRPr lang="en-US" dirty="0"/>
          </a:p>
          <a:p>
            <a:endParaRPr lang="en-US" dirty="0"/>
          </a:p>
          <a:p>
            <a:endParaRPr lang="en-US" dirty="0"/>
          </a:p>
          <a:p>
            <a:pPr lvl="1"/>
            <a:r>
              <a:rPr lang="en-US" dirty="0"/>
              <a:t>More simply, we have that</a:t>
            </a:r>
          </a:p>
        </p:txBody>
      </p:sp>
      <p:sp>
        <p:nvSpPr>
          <p:cNvPr id="4" name="Footer Placeholder 3">
            <a:extLst>
              <a:ext uri="{FF2B5EF4-FFF2-40B4-BE49-F238E27FC236}">
                <a16:creationId xmlns:a16="http://schemas.microsoft.com/office/drawing/2014/main" id="{0B33DE1D-8909-4E51-8723-619CBC436B65}"/>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E5267932-573B-453B-B114-7A0600496500}"/>
              </a:ext>
            </a:extLst>
          </p:cNvPr>
          <p:cNvSpPr>
            <a:spLocks noGrp="1"/>
          </p:cNvSpPr>
          <p:nvPr>
            <p:ph type="sldNum" sz="quarter" idx="12"/>
          </p:nvPr>
        </p:nvSpPr>
        <p:spPr/>
        <p:txBody>
          <a:bodyPr/>
          <a:lstStyle/>
          <a:p>
            <a:fld id="{42EF6DC8-DA9C-4533-8A40-BB00A2545AF8}" type="slidenum">
              <a:rPr lang="en-CA" smtClean="0"/>
              <a:pPr/>
              <a:t>9</a:t>
            </a:fld>
            <a:endParaRPr lang="en-CA"/>
          </a:p>
        </p:txBody>
      </p:sp>
      <p:cxnSp>
        <p:nvCxnSpPr>
          <p:cNvPr id="6" name="Straight Connector 5">
            <a:extLst>
              <a:ext uri="{FF2B5EF4-FFF2-40B4-BE49-F238E27FC236}">
                <a16:creationId xmlns:a16="http://schemas.microsoft.com/office/drawing/2014/main" id="{A875F7FC-0F1A-4BB8-A4F8-B05F5F6D32D4}"/>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73BDE6-40CE-43D9-9DD1-7CF065659A31}"/>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CBEDD0-46A3-4EA6-ACD1-D5541D8CDF08}"/>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A1CD11A-B3E7-42A5-88F5-50E12B49A523}"/>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218D7-E49B-441E-9B03-007643E8564C}"/>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57D266-1944-4D2C-9065-07CFB6B61B7B}"/>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3255F12B-9115-4007-8B82-81E27FA60EB8}"/>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4EDA99-DE59-4C10-9152-2F082AF002CC}"/>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477B5A-985F-44E1-B368-21E1AE34D046}"/>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6088B96B-4C00-4F93-BCCC-398BA626967B}"/>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E05E6-E224-4B75-85DE-9913971DA1EA}"/>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0C88266-21B7-4E1F-96A9-12E62316FA18}"/>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C4C69-4711-4960-A17A-1DFD8EDBFC12}"/>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8CA94061-5A61-48F4-93E8-5E9D8D05726D}"/>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04024B2-BDCC-45D1-876E-4F77F04C5F93}"/>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88C82A-2FF1-47F1-9297-93E0A781E7B5}"/>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943356-DE31-4062-8743-A9FC41513A74}"/>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0BD2F63-88BF-4129-8486-69CA19002042}"/>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a:extLst>
              <a:ext uri="{FF2B5EF4-FFF2-40B4-BE49-F238E27FC236}">
                <a16:creationId xmlns:a16="http://schemas.microsoft.com/office/drawing/2014/main" id="{95EFF72B-F7E6-48E8-9BDA-99235A61FAEE}"/>
              </a:ext>
            </a:extLst>
          </p:cNvPr>
          <p:cNvGraphicFramePr>
            <a:graphicFrameLocks noChangeAspect="1"/>
          </p:cNvGraphicFramePr>
          <p:nvPr>
            <p:extLst>
              <p:ext uri="{D42A27DB-BD31-4B8C-83A1-F6EECF244321}">
                <p14:modId xmlns:p14="http://schemas.microsoft.com/office/powerpoint/2010/main" val="1925100985"/>
              </p:ext>
            </p:extLst>
          </p:nvPr>
        </p:nvGraphicFramePr>
        <p:xfrm>
          <a:off x="839788" y="1601788"/>
          <a:ext cx="6445250" cy="2073275"/>
        </p:xfrm>
        <a:graphic>
          <a:graphicData uri="http://schemas.openxmlformats.org/presentationml/2006/ole">
            <mc:AlternateContent xmlns:mc="http://schemas.openxmlformats.org/markup-compatibility/2006">
              <mc:Choice xmlns:v="urn:schemas-microsoft-com:vml" Requires="v">
                <p:oleObj spid="_x0000_s5122" name="Equation" r:id="rId4" imgW="3632040" imgH="1168200" progId="Equation.DSMT4">
                  <p:embed/>
                </p:oleObj>
              </mc:Choice>
              <mc:Fallback>
                <p:oleObj name="Equation" r:id="rId4" imgW="3632040" imgH="1168200" progId="Equation.DSMT4">
                  <p:embed/>
                  <p:pic>
                    <p:nvPicPr>
                      <p:cNvPr id="30" name="Object 29">
                        <a:extLst>
                          <a:ext uri="{FF2B5EF4-FFF2-40B4-BE49-F238E27FC236}">
                            <a16:creationId xmlns:a16="http://schemas.microsoft.com/office/drawing/2014/main" id="{95EFF72B-F7E6-48E8-9BDA-99235A61FAEE}"/>
                          </a:ext>
                        </a:extLst>
                      </p:cNvPr>
                      <p:cNvPicPr/>
                      <p:nvPr/>
                    </p:nvPicPr>
                    <p:blipFill>
                      <a:blip r:embed="rId5"/>
                      <a:stretch>
                        <a:fillRect/>
                      </a:stretch>
                    </p:blipFill>
                    <p:spPr>
                      <a:xfrm>
                        <a:off x="839788" y="1601788"/>
                        <a:ext cx="6445250" cy="20732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EA79D3C-88AE-4B87-8AC0-BA6DF659236D}"/>
              </a:ext>
            </a:extLst>
          </p:cNvPr>
          <p:cNvGraphicFramePr>
            <a:graphicFrameLocks noChangeAspect="1"/>
          </p:cNvGraphicFramePr>
          <p:nvPr>
            <p:extLst>
              <p:ext uri="{D42A27DB-BD31-4B8C-83A1-F6EECF244321}">
                <p14:modId xmlns:p14="http://schemas.microsoft.com/office/powerpoint/2010/main" val="2519600658"/>
              </p:ext>
            </p:extLst>
          </p:nvPr>
        </p:nvGraphicFramePr>
        <p:xfrm>
          <a:off x="1389332" y="3652912"/>
          <a:ext cx="4348162" cy="811213"/>
        </p:xfrm>
        <a:graphic>
          <a:graphicData uri="http://schemas.openxmlformats.org/presentationml/2006/ole">
            <mc:AlternateContent xmlns:mc="http://schemas.openxmlformats.org/markup-compatibility/2006">
              <mc:Choice xmlns:v="urn:schemas-microsoft-com:vml" Requires="v">
                <p:oleObj spid="_x0000_s5123" name="Equation" r:id="rId6" imgW="2450880" imgH="457200" progId="Equation.DSMT4">
                  <p:embed/>
                </p:oleObj>
              </mc:Choice>
              <mc:Fallback>
                <p:oleObj name="Equation" r:id="rId6" imgW="2450880" imgH="457200" progId="Equation.DSMT4">
                  <p:embed/>
                  <p:pic>
                    <p:nvPicPr>
                      <p:cNvPr id="31" name="Object 30">
                        <a:extLst>
                          <a:ext uri="{FF2B5EF4-FFF2-40B4-BE49-F238E27FC236}">
                            <a16:creationId xmlns:a16="http://schemas.microsoft.com/office/drawing/2014/main" id="{DEA79D3C-88AE-4B87-8AC0-BA6DF659236D}"/>
                          </a:ext>
                        </a:extLst>
                      </p:cNvPr>
                      <p:cNvPicPr/>
                      <p:nvPr/>
                    </p:nvPicPr>
                    <p:blipFill>
                      <a:blip r:embed="rId7"/>
                      <a:stretch>
                        <a:fillRect/>
                      </a:stretch>
                    </p:blipFill>
                    <p:spPr>
                      <a:xfrm>
                        <a:off x="1389332" y="3652912"/>
                        <a:ext cx="4348162" cy="811213"/>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B450F557-1EF9-48BB-8ADC-01668E10E23C}"/>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4" name="TextBox 33">
            <a:extLst>
              <a:ext uri="{FF2B5EF4-FFF2-40B4-BE49-F238E27FC236}">
                <a16:creationId xmlns:a16="http://schemas.microsoft.com/office/drawing/2014/main" id="{3CCAC0F2-63B9-4105-9DC0-C4799A6BDFA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CF096152-D213-44C4-83B2-6C33FB5228A9}"/>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C2EF4C09-AA0B-4CBD-92E4-A59EE0197122}"/>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594310B9-78CF-4539-897A-93B79F47FEBA}"/>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C8F6FD1C-76C4-45C2-9F40-0E9CECCE2B28}"/>
              </a:ext>
            </a:extLst>
          </p:cNvPr>
          <p:cNvSpPr txBox="1"/>
          <p:nvPr/>
        </p:nvSpPr>
        <p:spPr>
          <a:xfrm>
            <a:off x="2225880" y="4852487"/>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Tree>
    <p:custDataLst>
      <p:tags r:id="rId2"/>
    </p:custDataLst>
    <p:extLst>
      <p:ext uri="{BB962C8B-B14F-4D97-AF65-F5344CB8AC3E}">
        <p14:creationId xmlns:p14="http://schemas.microsoft.com/office/powerpoint/2010/main" val="1051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8|14.3|6.3"/>
</p:tagLst>
</file>

<file path=ppt/tags/tag10.xml><?xml version="1.0" encoding="utf-8"?>
<p:tagLst xmlns:a="http://schemas.openxmlformats.org/drawingml/2006/main" xmlns:r="http://schemas.openxmlformats.org/officeDocument/2006/relationships" xmlns:p="http://schemas.openxmlformats.org/presentationml/2006/main">
  <p:tag name="TIMING" val="|11.4|11.1|15.6|20.3|7.4|19.4"/>
</p:tagLst>
</file>

<file path=ppt/tags/tag11.xml><?xml version="1.0" encoding="utf-8"?>
<p:tagLst xmlns:a="http://schemas.openxmlformats.org/drawingml/2006/main" xmlns:r="http://schemas.openxmlformats.org/officeDocument/2006/relationships" xmlns:p="http://schemas.openxmlformats.org/presentationml/2006/main">
  <p:tag name="TIMING" val="|21.2|3.5|24.8|7.7|20.6|10.6|6"/>
</p:tagLst>
</file>

<file path=ppt/tags/tag12.xml><?xml version="1.0" encoding="utf-8"?>
<p:tagLst xmlns:a="http://schemas.openxmlformats.org/drawingml/2006/main" xmlns:r="http://schemas.openxmlformats.org/officeDocument/2006/relationships" xmlns:p="http://schemas.openxmlformats.org/presentationml/2006/main">
  <p:tag name="TIMING" val="|11.8|7.9|7.2|13.1|7.8|9.8|7.3|2.2"/>
</p:tagLst>
</file>

<file path=ppt/tags/tag13.xml><?xml version="1.0" encoding="utf-8"?>
<p:tagLst xmlns:a="http://schemas.openxmlformats.org/drawingml/2006/main" xmlns:r="http://schemas.openxmlformats.org/officeDocument/2006/relationships" xmlns:p="http://schemas.openxmlformats.org/presentationml/2006/main">
  <p:tag name="TIMING" val="|42.8|15.5"/>
</p:tagLst>
</file>

<file path=ppt/tags/tag14.xml><?xml version="1.0" encoding="utf-8"?>
<p:tagLst xmlns:a="http://schemas.openxmlformats.org/drawingml/2006/main" xmlns:r="http://schemas.openxmlformats.org/officeDocument/2006/relationships" xmlns:p="http://schemas.openxmlformats.org/presentationml/2006/main">
  <p:tag name="TIMING" val="|23.7|5.7"/>
</p:tagLst>
</file>

<file path=ppt/tags/tag15.xml><?xml version="1.0" encoding="utf-8"?>
<p:tagLst xmlns:a="http://schemas.openxmlformats.org/drawingml/2006/main" xmlns:r="http://schemas.openxmlformats.org/officeDocument/2006/relationships" xmlns:p="http://schemas.openxmlformats.org/presentationml/2006/main">
  <p:tag name="TIMING" val="|11.5|16.1|5.6|14|7.3|15|12.8"/>
</p:tagLst>
</file>

<file path=ppt/tags/tag16.xml><?xml version="1.0" encoding="utf-8"?>
<p:tagLst xmlns:a="http://schemas.openxmlformats.org/drawingml/2006/main" xmlns:r="http://schemas.openxmlformats.org/officeDocument/2006/relationships" xmlns:p="http://schemas.openxmlformats.org/presentationml/2006/main">
  <p:tag name="TIMING" val="|32.7|39|29.9|14.8|24.2|19"/>
</p:tagLst>
</file>

<file path=ppt/tags/tag17.xml><?xml version="1.0" encoding="utf-8"?>
<p:tagLst xmlns:a="http://schemas.openxmlformats.org/drawingml/2006/main" xmlns:r="http://schemas.openxmlformats.org/officeDocument/2006/relationships" xmlns:p="http://schemas.openxmlformats.org/presentationml/2006/main">
  <p:tag name="TIMING" val="|32.7|39|29.9|14.8|24.2|19"/>
</p:tagLst>
</file>

<file path=ppt/tags/tag18.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9|8.6|7.6"/>
</p:tagLst>
</file>

<file path=ppt/tags/tag3.xml><?xml version="1.0" encoding="utf-8"?>
<p:tagLst xmlns:a="http://schemas.openxmlformats.org/drawingml/2006/main" xmlns:r="http://schemas.openxmlformats.org/officeDocument/2006/relationships" xmlns:p="http://schemas.openxmlformats.org/presentationml/2006/main">
  <p:tag name="TIMING" val="|9|8.6|7.6"/>
</p:tagLst>
</file>

<file path=ppt/tags/tag4.xml><?xml version="1.0" encoding="utf-8"?>
<p:tagLst xmlns:a="http://schemas.openxmlformats.org/drawingml/2006/main" xmlns:r="http://schemas.openxmlformats.org/officeDocument/2006/relationships" xmlns:p="http://schemas.openxmlformats.org/presentationml/2006/main">
  <p:tag name="TIMING" val="|9|8.6|7.6"/>
</p:tagLst>
</file>

<file path=ppt/tags/tag5.xml><?xml version="1.0" encoding="utf-8"?>
<p:tagLst xmlns:a="http://schemas.openxmlformats.org/drawingml/2006/main" xmlns:r="http://schemas.openxmlformats.org/officeDocument/2006/relationships" xmlns:p="http://schemas.openxmlformats.org/presentationml/2006/main">
  <p:tag name="TIMING" val="|9|8.6|7.6"/>
</p:tagLst>
</file>

<file path=ppt/tags/tag6.xml><?xml version="1.0" encoding="utf-8"?>
<p:tagLst xmlns:a="http://schemas.openxmlformats.org/drawingml/2006/main" xmlns:r="http://schemas.openxmlformats.org/officeDocument/2006/relationships" xmlns:p="http://schemas.openxmlformats.org/presentationml/2006/main">
  <p:tag name="TIMING" val="|43.9|25|10.4"/>
</p:tagLst>
</file>

<file path=ppt/tags/tag7.xml><?xml version="1.0" encoding="utf-8"?>
<p:tagLst xmlns:a="http://schemas.openxmlformats.org/drawingml/2006/main" xmlns:r="http://schemas.openxmlformats.org/officeDocument/2006/relationships" xmlns:p="http://schemas.openxmlformats.org/presentationml/2006/main">
  <p:tag name="TIMING" val="|18.5|11.7"/>
</p:tagLst>
</file>

<file path=ppt/tags/tag8.xml><?xml version="1.0" encoding="utf-8"?>
<p:tagLst xmlns:a="http://schemas.openxmlformats.org/drawingml/2006/main" xmlns:r="http://schemas.openxmlformats.org/officeDocument/2006/relationships" xmlns:p="http://schemas.openxmlformats.org/presentationml/2006/main">
  <p:tag name="TIMING" val="|19.6|6.5|8.5"/>
</p:tagLst>
</file>

<file path=ppt/tags/tag9.xml><?xml version="1.0" encoding="utf-8"?>
<p:tagLst xmlns:a="http://schemas.openxmlformats.org/drawingml/2006/main" xmlns:r="http://schemas.openxmlformats.org/officeDocument/2006/relationships" xmlns:p="http://schemas.openxmlformats.org/presentationml/2006/main">
  <p:tag name="TIMING" val="|20.8|24.2|4|25.9|8.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110903</TotalTime>
  <Words>2021</Words>
  <Application>Microsoft Office PowerPoint</Application>
  <PresentationFormat>On-screen Show (4:3)</PresentationFormat>
  <Paragraphs>361</Paragraphs>
  <Slides>25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8" baseType="lpstr">
      <vt:lpstr>ＭＳ Ｐゴシック</vt: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MathType 6.0 Equation</vt:lpstr>
      <vt:lpstr>Approximating a point using least-squares best-fitting polynomials</vt:lpstr>
      <vt:lpstr>Introduction</vt:lpstr>
      <vt:lpstr>Review</vt:lpstr>
      <vt:lpstr>Review</vt:lpstr>
      <vt:lpstr>Equally spaced samples</vt:lpstr>
      <vt:lpstr>Equally spaced samples</vt:lpstr>
      <vt:lpstr>Equally spaced samples</vt:lpstr>
      <vt:lpstr>Equally spaced samples</vt:lpstr>
      <vt:lpstr>Equally spaced samples</vt:lpstr>
      <vt:lpstr>Equally spaced samples</vt:lpstr>
      <vt:lpstr>Equally spaced samples</vt:lpstr>
      <vt:lpstr>Equally spaced samples</vt:lpstr>
      <vt:lpstr>Equally spaced samples</vt:lpstr>
      <vt:lpstr>Linear or quadratic least-squares</vt:lpstr>
      <vt:lpstr>Equally spaced samples</vt:lpstr>
      <vt:lpstr>Equally spaced samples</vt:lpstr>
      <vt:lpstr>Equally spaced samples</vt:lpstr>
      <vt:lpstr>Equally spaced samples</vt:lpstr>
      <vt:lpstr>O(1) run time?</vt:lpstr>
      <vt:lpstr>O(1) run time?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1894</cp:revision>
  <dcterms:created xsi:type="dcterms:W3CDTF">2020-04-30T19:27:29Z</dcterms:created>
  <dcterms:modified xsi:type="dcterms:W3CDTF">2025-02-05T23:04:46Z</dcterms:modified>
</cp:coreProperties>
</file>